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282" r:id="rId5"/>
    <p:sldId id="291" r:id="rId6"/>
    <p:sldId id="283" r:id="rId7"/>
    <p:sldId id="284" r:id="rId8"/>
    <p:sldId id="288" r:id="rId9"/>
    <p:sldId id="289" r:id="rId10"/>
    <p:sldId id="290" r:id="rId11"/>
    <p:sldId id="285" r:id="rId12"/>
    <p:sldId id="292" r:id="rId13"/>
    <p:sldId id="286" r:id="rId14"/>
    <p:sldId id="293" r:id="rId15"/>
    <p:sldId id="287" r:id="rId16"/>
    <p:sldId id="295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 Pro Black" panose="02040A02050405020203" pitchFamily="18" charset="0"/>
      <p:bold r:id="rId23"/>
      <p:boldItalic r:id="rId24"/>
    </p:embeddedFont>
    <p:embeddedFont>
      <p:font typeface="Georgia Pro Cond" panose="02040506050405020303" pitchFamily="18" charset="0"/>
      <p:regular r:id="rId25"/>
      <p:bold r:id="rId26"/>
      <p:italic r:id="rId27"/>
      <p:boldItalic r:id="rId28"/>
    </p:embeddedFont>
    <p:embeddedFont>
      <p:font typeface="Georgia Pro Cond Black" panose="02040A06050405020203" pitchFamily="18" charset="0"/>
      <p:bold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459">
          <p15:clr>
            <a:srgbClr val="A4A3A4"/>
          </p15:clr>
        </p15:guide>
        <p15:guide id="2" pos="2882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Ru0DirnQAzWdyUJn30n8anL4j6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7E51"/>
    <a:srgbClr val="2A4C30"/>
    <a:srgbClr val="D2DCAE"/>
    <a:srgbClr val="EDAC4D"/>
    <a:srgbClr val="DF8E17"/>
    <a:srgbClr val="C3C337"/>
    <a:srgbClr val="747138"/>
    <a:srgbClr val="CC8E12"/>
    <a:srgbClr val="EEB158"/>
    <a:srgbClr val="92A1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62"/>
      </p:cViewPr>
      <p:guideLst>
        <p:guide orient="horz" pos="1459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48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verticale e tes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0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1" name="Google Shape;111;p4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" name="Google Shape;112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4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44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9" name="Google Shape;119;p44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1" name="Google Shape;121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4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4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4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4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4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2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7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3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tiff"/><Relationship Id="rId9" Type="http://schemas.openxmlformats.org/officeDocument/2006/relationships/image" Target="../media/image24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www.ics-c.epos-eu.org/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pos-ro.eu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../Memo%20aprobare%20EPOS%20ERIC.pdf" TargetMode="External"/><Relationship Id="rId5" Type="http://schemas.openxmlformats.org/officeDocument/2006/relationships/hyperlink" Target="http://../DOCUMENTE%20PT%20SOLICITARE%20EPOS-%20ERIC/Request%20from%20ROMANIA.pdf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/>
          <p:nvPr/>
        </p:nvSpPr>
        <p:spPr>
          <a:xfrm>
            <a:off x="845344" y="1800226"/>
            <a:ext cx="7453312" cy="121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o-RO" sz="2800" b="1" dirty="0">
                <a:solidFill>
                  <a:srgbClr val="002060"/>
                </a:solidFill>
                <a:effectLst/>
                <a:latin typeface="Georgia Pro Cond Black" panose="02040A06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EPOS-RO evoluție și perspective</a:t>
            </a:r>
            <a:r>
              <a:rPr lang="ro-RO" sz="2800" b="1" dirty="0">
                <a:solidFill>
                  <a:srgbClr val="002060"/>
                </a:solidFill>
                <a:latin typeface="Georgia Pro Cond Black" panose="02040A06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o-RO" sz="2800" b="1" dirty="0">
                <a:solidFill>
                  <a:srgbClr val="002060"/>
                </a:solidFill>
                <a:effectLst/>
                <a:latin typeface="Georgia Pro Cond Black" panose="02040A06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ro-RO" sz="2800" b="1" dirty="0">
                <a:solidFill>
                  <a:srgbClr val="002060"/>
                </a:solidFill>
                <a:effectLst/>
                <a:latin typeface="Georgia Pro Cond Black" panose="02040A060504050202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contribuția României la EPOS ERIC</a:t>
            </a:r>
            <a:endParaRPr lang="en-US" sz="2800" dirty="0">
              <a:solidFill>
                <a:srgbClr val="002060"/>
              </a:solidFill>
              <a:effectLst/>
              <a:latin typeface="Georgia Pro Cond Black" panose="02040A060504050202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2589644" y="3679768"/>
            <a:ext cx="37877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002060"/>
                </a:solidFill>
                <a:latin typeface="Georgia Pro Black" panose="02040A02050405020203" pitchFamily="18" charset="0"/>
                <a:ea typeface="Calibri"/>
                <a:cs typeface="Calibri"/>
                <a:sym typeface="Calibri"/>
              </a:rPr>
              <a:t>Constantin IONESCU</a:t>
            </a:r>
            <a:endParaRPr sz="1400" b="0" i="0" u="none" strike="noStrike" cap="none" dirty="0">
              <a:solidFill>
                <a:srgbClr val="000000"/>
              </a:solidFill>
              <a:latin typeface="Georgia Pro Black" panose="02040A02050405020203" pitchFamily="18" charset="0"/>
              <a:sym typeface="Arial"/>
            </a:endParaRPr>
          </a:p>
          <a:p>
            <a:pPr lvl="0" algn="ctr">
              <a:buSzPts val="2000"/>
            </a:pPr>
            <a:r>
              <a:rPr lang="ro-RO" sz="2000" b="1" dirty="0">
                <a:solidFill>
                  <a:srgbClr val="002060"/>
                </a:solidFill>
                <a:latin typeface="Georgia Pro Black" panose="02040A02050405020203" pitchFamily="18" charset="0"/>
                <a:ea typeface="Calibri"/>
                <a:cs typeface="Calibri"/>
                <a:sym typeface="Calibri"/>
              </a:rPr>
              <a:t>Director </a:t>
            </a:r>
            <a:r>
              <a:rPr lang="en-US" sz="2000" b="1" dirty="0">
                <a:solidFill>
                  <a:srgbClr val="002060"/>
                </a:solidFill>
                <a:latin typeface="Georgia Pro Black" panose="02040A02050405020203" pitchFamily="18" charset="0"/>
                <a:ea typeface="Calibri"/>
                <a:cs typeface="Calibri"/>
                <a:sym typeface="Calibri"/>
              </a:rPr>
              <a:t>General</a:t>
            </a:r>
            <a:r>
              <a:rPr lang="ro-RO" sz="2000" b="1" dirty="0">
                <a:solidFill>
                  <a:srgbClr val="002060"/>
                </a:solidFill>
                <a:latin typeface="Georgia Pro Black" panose="02040A02050405020203" pitchFamily="18" charset="0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Georgia Pro Black" panose="02040A02050405020203" pitchFamily="18" charset="0"/>
                <a:ea typeface="Calibri"/>
                <a:cs typeface="Calibri"/>
                <a:sym typeface="Calibri"/>
              </a:rPr>
              <a:t>INCDFP</a:t>
            </a:r>
            <a:endParaRPr sz="1400" b="0" i="0" u="none" strike="noStrike" cap="none" dirty="0">
              <a:solidFill>
                <a:srgbClr val="000000"/>
              </a:solidFill>
              <a:latin typeface="Georgia Pro Black" panose="02040A02050405020203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734967-D88E-4422-89A7-322D63D66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164" y="61897"/>
            <a:ext cx="1622679" cy="5252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956463-F17E-4BD6-95EA-0A80C3037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964" y="0"/>
            <a:ext cx="2895811" cy="5503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B115D-B652-4310-84BD-9C0E5AEB87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18" y="0"/>
            <a:ext cx="1583542" cy="512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6965" y="8465"/>
            <a:ext cx="2948044" cy="560262"/>
          </a:xfrm>
          <a:prstGeom prst="rect">
            <a:avLst/>
          </a:prstGeom>
        </p:spPr>
      </p:pic>
      <p:pic>
        <p:nvPicPr>
          <p:cNvPr id="88" name="Immagine 64">
            <a:extLst>
              <a:ext uri="{FF2B5EF4-FFF2-40B4-BE49-F238E27FC236}">
                <a16:creationId xmlns:a16="http://schemas.microsoft.com/office/drawing/2014/main" id="{2D0053B0-7C5C-4405-BA88-06334F5B5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4402" y="2983803"/>
            <a:ext cx="3001729" cy="1988158"/>
          </a:xfrm>
          <a:prstGeom prst="rect">
            <a:avLst/>
          </a:prstGeom>
        </p:spPr>
      </p:pic>
      <p:sp>
        <p:nvSpPr>
          <p:cNvPr id="91" name="Rettangolo 65">
            <a:extLst>
              <a:ext uri="{FF2B5EF4-FFF2-40B4-BE49-F238E27FC236}">
                <a16:creationId xmlns:a16="http://schemas.microsoft.com/office/drawing/2014/main" id="{D1AA47AA-B8AB-4FCC-83D8-19C16C3AD93F}"/>
              </a:ext>
            </a:extLst>
          </p:cNvPr>
          <p:cNvSpPr/>
          <p:nvPr/>
        </p:nvSpPr>
        <p:spPr>
          <a:xfrm>
            <a:off x="5924402" y="2396869"/>
            <a:ext cx="3046058" cy="32316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o-RO" sz="2400" b="1" kern="1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  <a:ea typeface="+mn-ea"/>
                <a:cs typeface="+mn-cs"/>
              </a:rPr>
              <a:t>ARMONIZARE</a:t>
            </a:r>
            <a:endParaRPr kumimoji="0" lang="it-IT" sz="28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37">
            <a:extLst>
              <a:ext uri="{FF2B5EF4-FFF2-40B4-BE49-F238E27FC236}">
                <a16:creationId xmlns:a16="http://schemas.microsoft.com/office/drawing/2014/main" id="{6E2129E9-4CE5-44D4-B819-E7A673A6EE14}"/>
              </a:ext>
            </a:extLst>
          </p:cNvPr>
          <p:cNvSpPr/>
          <p:nvPr/>
        </p:nvSpPr>
        <p:spPr>
          <a:xfrm>
            <a:off x="734674" y="3046004"/>
            <a:ext cx="4080923" cy="3746147"/>
          </a:xfrm>
          <a:prstGeom prst="rect">
            <a:avLst/>
          </a:prstGeom>
          <a:solidFill>
            <a:schemeClr val="accent1">
              <a:shade val="30000"/>
              <a:satMod val="115000"/>
            </a:schemeClr>
          </a:solidFill>
          <a:ln w="25400" cap="flat" cmpd="sng" algn="ctr">
            <a:solidFill>
              <a:srgbClr val="5D7C9B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Rectangle 18">
            <a:extLst>
              <a:ext uri="{FF2B5EF4-FFF2-40B4-BE49-F238E27FC236}">
                <a16:creationId xmlns:a16="http://schemas.microsoft.com/office/drawing/2014/main" id="{EB2C42FC-A31A-4D29-9ED5-34B0E02DC0BB}"/>
              </a:ext>
            </a:extLst>
          </p:cNvPr>
          <p:cNvSpPr/>
          <p:nvPr/>
        </p:nvSpPr>
        <p:spPr>
          <a:xfrm>
            <a:off x="4366873" y="3741961"/>
            <a:ext cx="821613" cy="900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Rectangle 18">
            <a:extLst>
              <a:ext uri="{FF2B5EF4-FFF2-40B4-BE49-F238E27FC236}">
                <a16:creationId xmlns:a16="http://schemas.microsoft.com/office/drawing/2014/main" id="{EA284760-B7D4-426F-84BB-FC3BD2740A34}"/>
              </a:ext>
            </a:extLst>
          </p:cNvPr>
          <p:cNvSpPr/>
          <p:nvPr/>
        </p:nvSpPr>
        <p:spPr>
          <a:xfrm>
            <a:off x="3486176" y="3871679"/>
            <a:ext cx="821613" cy="9000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Rectangle 18">
            <a:extLst>
              <a:ext uri="{FF2B5EF4-FFF2-40B4-BE49-F238E27FC236}">
                <a16:creationId xmlns:a16="http://schemas.microsoft.com/office/drawing/2014/main" id="{6BE33CDE-65EF-4ADF-95DE-DCBD8E9F08F5}"/>
              </a:ext>
            </a:extLst>
          </p:cNvPr>
          <p:cNvSpPr/>
          <p:nvPr/>
        </p:nvSpPr>
        <p:spPr>
          <a:xfrm>
            <a:off x="2594016" y="4019078"/>
            <a:ext cx="821612" cy="900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Rectangle 18">
            <a:extLst>
              <a:ext uri="{FF2B5EF4-FFF2-40B4-BE49-F238E27FC236}">
                <a16:creationId xmlns:a16="http://schemas.microsoft.com/office/drawing/2014/main" id="{1D18F3A8-191C-4976-B74F-D242C6C6F341}"/>
              </a:ext>
            </a:extLst>
          </p:cNvPr>
          <p:cNvSpPr/>
          <p:nvPr/>
        </p:nvSpPr>
        <p:spPr>
          <a:xfrm>
            <a:off x="272276" y="3329736"/>
            <a:ext cx="821613" cy="900000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Rectangle 18">
            <a:extLst>
              <a:ext uri="{FF2B5EF4-FFF2-40B4-BE49-F238E27FC236}">
                <a16:creationId xmlns:a16="http://schemas.microsoft.com/office/drawing/2014/main" id="{6BC5003C-6B5B-4EB8-89FE-F5F123C348FF}"/>
              </a:ext>
            </a:extLst>
          </p:cNvPr>
          <p:cNvSpPr/>
          <p:nvPr/>
        </p:nvSpPr>
        <p:spPr>
          <a:xfrm>
            <a:off x="753114" y="3634319"/>
            <a:ext cx="821613" cy="900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Rectangle 18">
            <a:extLst>
              <a:ext uri="{FF2B5EF4-FFF2-40B4-BE49-F238E27FC236}">
                <a16:creationId xmlns:a16="http://schemas.microsoft.com/office/drawing/2014/main" id="{6D431028-4B51-4570-B5EA-B373442D0896}"/>
              </a:ext>
            </a:extLst>
          </p:cNvPr>
          <p:cNvSpPr/>
          <p:nvPr/>
        </p:nvSpPr>
        <p:spPr>
          <a:xfrm>
            <a:off x="1222810" y="3911127"/>
            <a:ext cx="821613" cy="90000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Rectangle 18">
            <a:extLst>
              <a:ext uri="{FF2B5EF4-FFF2-40B4-BE49-F238E27FC236}">
                <a16:creationId xmlns:a16="http://schemas.microsoft.com/office/drawing/2014/main" id="{8F6C3547-0F01-4FA3-B897-BB952D351610}"/>
              </a:ext>
            </a:extLst>
          </p:cNvPr>
          <p:cNvSpPr/>
          <p:nvPr/>
        </p:nvSpPr>
        <p:spPr>
          <a:xfrm>
            <a:off x="1703648" y="4160759"/>
            <a:ext cx="821613" cy="900000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25400" cap="flat" cmpd="sng" algn="ctr">
            <a:solidFill>
              <a:srgbClr val="F39C12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EBCF86-EFF5-4524-BF92-C15C524304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540" y="2067544"/>
            <a:ext cx="5112067" cy="2419160"/>
          </a:xfrm>
          <a:prstGeom prst="rect">
            <a:avLst/>
          </a:prstGeom>
        </p:spPr>
      </p:pic>
      <p:sp>
        <p:nvSpPr>
          <p:cNvPr id="81" name="TextBox 64">
            <a:extLst>
              <a:ext uri="{FF2B5EF4-FFF2-40B4-BE49-F238E27FC236}">
                <a16:creationId xmlns:a16="http://schemas.microsoft.com/office/drawing/2014/main" id="{A5BA1804-BA54-4E2B-BCBD-4CA00BEAF1A3}"/>
              </a:ext>
            </a:extLst>
          </p:cNvPr>
          <p:cNvSpPr txBox="1"/>
          <p:nvPr/>
        </p:nvSpPr>
        <p:spPr>
          <a:xfrm>
            <a:off x="1973120" y="3562060"/>
            <a:ext cx="3384376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INTEROPERABILIT</a:t>
            </a:r>
            <a:r>
              <a:rPr lang="ro-RO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ATE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Rectangle 21">
            <a:extLst>
              <a:ext uri="{FF2B5EF4-FFF2-40B4-BE49-F238E27FC236}">
                <a16:creationId xmlns:a16="http://schemas.microsoft.com/office/drawing/2014/main" id="{35C6198A-C30F-471E-8A6B-68BCBCA220B4}"/>
              </a:ext>
            </a:extLst>
          </p:cNvPr>
          <p:cNvSpPr/>
          <p:nvPr/>
        </p:nvSpPr>
        <p:spPr>
          <a:xfrm>
            <a:off x="774729" y="31341"/>
            <a:ext cx="3836864" cy="3678707"/>
          </a:xfrm>
          <a:prstGeom prst="rect">
            <a:avLst/>
          </a:pr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rgbClr val="A26BAC"/>
            </a:solidFill>
            <a:prstDash val="solid"/>
          </a:ln>
          <a:effectLst/>
          <a:scene3d>
            <a:camera prst="isometricOffAxis1Top"/>
            <a:lightRig rig="threePt" dir="t"/>
          </a:scene3d>
          <a:sp3d extrusionH="825500"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TextBox 64">
            <a:extLst>
              <a:ext uri="{FF2B5EF4-FFF2-40B4-BE49-F238E27FC236}">
                <a16:creationId xmlns:a16="http://schemas.microsoft.com/office/drawing/2014/main" id="{0C8178BC-A6DE-4A96-B8BF-FDA91008141F}"/>
              </a:ext>
            </a:extLst>
          </p:cNvPr>
          <p:cNvSpPr txBox="1"/>
          <p:nvPr/>
        </p:nvSpPr>
        <p:spPr>
          <a:xfrm>
            <a:off x="1908780" y="2558452"/>
            <a:ext cx="3384376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PLATFORMA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TextBox 64">
            <a:extLst>
              <a:ext uri="{FF2B5EF4-FFF2-40B4-BE49-F238E27FC236}">
                <a16:creationId xmlns:a16="http://schemas.microsoft.com/office/drawing/2014/main" id="{3F331DC7-9696-445A-A0A3-5105791E5356}"/>
              </a:ext>
            </a:extLst>
          </p:cNvPr>
          <p:cNvSpPr txBox="1"/>
          <p:nvPr/>
        </p:nvSpPr>
        <p:spPr>
          <a:xfrm>
            <a:off x="1843110" y="5518334"/>
            <a:ext cx="3384376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2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EPOS-RO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95;p3">
            <a:extLst>
              <a:ext uri="{FF2B5EF4-FFF2-40B4-BE49-F238E27FC236}">
                <a16:creationId xmlns:a16="http://schemas.microsoft.com/office/drawing/2014/main" id="{EB13A3A0-AF70-4502-B075-96E1CE78E36E}"/>
              </a:ext>
            </a:extLst>
          </p:cNvPr>
          <p:cNvSpPr txBox="1"/>
          <p:nvPr/>
        </p:nvSpPr>
        <p:spPr>
          <a:xfrm>
            <a:off x="5178499" y="609429"/>
            <a:ext cx="4108936" cy="784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1800"/>
            </a:pPr>
            <a:r>
              <a:rPr lang="ro-RO" sz="3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Arhitectura </a:t>
            </a:r>
            <a:r>
              <a:rPr lang="en-US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EPOS-</a:t>
            </a:r>
            <a:r>
              <a:rPr lang="ro-RO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</a:t>
            </a:r>
            <a:r>
              <a:rPr lang="en-US" sz="3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3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E8F122D5-6454-43D2-A40B-524DED80CF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21" name="TextBox 64">
            <a:extLst>
              <a:ext uri="{FF2B5EF4-FFF2-40B4-BE49-F238E27FC236}">
                <a16:creationId xmlns:a16="http://schemas.microsoft.com/office/drawing/2014/main" id="{CC19D1AE-9F14-4042-9422-4BC2E43C80B6}"/>
              </a:ext>
            </a:extLst>
          </p:cNvPr>
          <p:cNvSpPr txBox="1"/>
          <p:nvPr/>
        </p:nvSpPr>
        <p:spPr>
          <a:xfrm>
            <a:off x="1455344" y="4797649"/>
            <a:ext cx="1727752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TCS</a:t>
            </a:r>
          </a:p>
        </p:txBody>
      </p:sp>
      <p:sp>
        <p:nvSpPr>
          <p:cNvPr id="24" name="TextBox 64">
            <a:extLst>
              <a:ext uri="{FF2B5EF4-FFF2-40B4-BE49-F238E27FC236}">
                <a16:creationId xmlns:a16="http://schemas.microsoft.com/office/drawing/2014/main" id="{9F150FEE-B328-428E-880B-D01EF5122AE5}"/>
              </a:ext>
            </a:extLst>
          </p:cNvPr>
          <p:cNvSpPr txBox="1"/>
          <p:nvPr/>
        </p:nvSpPr>
        <p:spPr>
          <a:xfrm>
            <a:off x="4110022" y="4391197"/>
            <a:ext cx="1727752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TCS</a:t>
            </a:r>
          </a:p>
        </p:txBody>
      </p:sp>
      <p:sp>
        <p:nvSpPr>
          <p:cNvPr id="25" name="TextBox 64">
            <a:extLst>
              <a:ext uri="{FF2B5EF4-FFF2-40B4-BE49-F238E27FC236}">
                <a16:creationId xmlns:a16="http://schemas.microsoft.com/office/drawing/2014/main" id="{D9DA243B-1D4C-4FDA-90DB-96E402CEEA94}"/>
              </a:ext>
            </a:extLst>
          </p:cNvPr>
          <p:cNvSpPr txBox="1"/>
          <p:nvPr/>
        </p:nvSpPr>
        <p:spPr>
          <a:xfrm>
            <a:off x="3231465" y="4523348"/>
            <a:ext cx="1727752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TCS</a:t>
            </a:r>
          </a:p>
        </p:txBody>
      </p:sp>
      <p:sp>
        <p:nvSpPr>
          <p:cNvPr id="26" name="TextBox 64">
            <a:extLst>
              <a:ext uri="{FF2B5EF4-FFF2-40B4-BE49-F238E27FC236}">
                <a16:creationId xmlns:a16="http://schemas.microsoft.com/office/drawing/2014/main" id="{C49504B8-4CDB-47F8-B6D9-924264077693}"/>
              </a:ext>
            </a:extLst>
          </p:cNvPr>
          <p:cNvSpPr txBox="1"/>
          <p:nvPr/>
        </p:nvSpPr>
        <p:spPr>
          <a:xfrm>
            <a:off x="2308744" y="4693577"/>
            <a:ext cx="1727752" cy="58477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  <a:scene3d>
            <a:camera prst="isometricOffAxis1Right"/>
            <a:lightRig rig="threePt" dir="t"/>
          </a:scene3d>
          <a:sp3d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C3E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TCS</a:t>
            </a:r>
          </a:p>
        </p:txBody>
      </p:sp>
    </p:spTree>
    <p:extLst>
      <p:ext uri="{BB962C8B-B14F-4D97-AF65-F5344CB8AC3E}">
        <p14:creationId xmlns:p14="http://schemas.microsoft.com/office/powerpoint/2010/main" val="2277797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493" y="0"/>
            <a:ext cx="1524067" cy="493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969" y="1"/>
            <a:ext cx="2881060" cy="547532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14EB9888-CC55-4E0F-B6A9-A06E78388758}"/>
              </a:ext>
            </a:extLst>
          </p:cNvPr>
          <p:cNvSpPr txBox="1"/>
          <p:nvPr/>
        </p:nvSpPr>
        <p:spPr>
          <a:xfrm>
            <a:off x="1390947" y="564471"/>
            <a:ext cx="432627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1800"/>
            </a:pPr>
            <a:r>
              <a:rPr lang="ro-RO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Care sunt beneficiarii EPOS-RO?</a:t>
            </a:r>
            <a:endParaRPr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8489-EBCE-47DA-A172-99B18DCC7E39}"/>
              </a:ext>
            </a:extLst>
          </p:cNvPr>
          <p:cNvSpPr txBox="1"/>
          <p:nvPr/>
        </p:nvSpPr>
        <p:spPr>
          <a:xfrm>
            <a:off x="1361103" y="2093676"/>
            <a:ext cx="7409329" cy="3524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n-US" sz="1600" dirty="0"/>
          </a:p>
          <a:p>
            <a:pPr algn="just">
              <a:spcAft>
                <a:spcPts val="600"/>
              </a:spcAft>
            </a:pPr>
            <a:r>
              <a:rPr lang="en-US" sz="1600" b="1" dirty="0" err="1"/>
              <a:t>Guvern</a:t>
            </a:r>
            <a:r>
              <a:rPr lang="en-US" sz="1600" b="1" dirty="0"/>
              <a:t> </a:t>
            </a:r>
            <a:r>
              <a:rPr lang="en-US" sz="1600" b="1" dirty="0" err="1"/>
              <a:t>și</a:t>
            </a:r>
            <a:r>
              <a:rPr lang="en-US" sz="1600" b="1" dirty="0"/>
              <a:t> </a:t>
            </a:r>
            <a:r>
              <a:rPr lang="en-US" sz="1600" b="1" dirty="0" err="1"/>
              <a:t>administrație</a:t>
            </a:r>
            <a:endParaRPr lang="en-US" sz="1600" b="1" dirty="0"/>
          </a:p>
          <a:p>
            <a:pPr algn="just"/>
            <a:r>
              <a:rPr lang="en-US" sz="1600" dirty="0" err="1"/>
              <a:t>Autorități</a:t>
            </a:r>
            <a:r>
              <a:rPr lang="en-US" sz="1600" dirty="0"/>
              <a:t> </a:t>
            </a:r>
            <a:r>
              <a:rPr lang="en-US" sz="1600" dirty="0" err="1"/>
              <a:t>naționale</a:t>
            </a:r>
            <a:r>
              <a:rPr lang="en-US" sz="1600" dirty="0"/>
              <a:t>, </a:t>
            </a:r>
            <a:r>
              <a:rPr lang="en-US" sz="1600" dirty="0" err="1"/>
              <a:t>regionale</a:t>
            </a:r>
            <a:r>
              <a:rPr lang="ro-RO" sz="1600" dirty="0"/>
              <a:t> sau</a:t>
            </a:r>
            <a:r>
              <a:rPr lang="en-US" sz="1600" dirty="0"/>
              <a:t> locale</a:t>
            </a:r>
            <a:r>
              <a:rPr lang="ro-RO" sz="1600" dirty="0"/>
              <a:t>,</a:t>
            </a:r>
            <a:r>
              <a:rPr lang="en-US" sz="1600" dirty="0"/>
              <a:t> cu </a:t>
            </a:r>
            <a:r>
              <a:rPr lang="en-US" sz="1600" dirty="0" err="1"/>
              <a:t>responsabilități</a:t>
            </a:r>
            <a:r>
              <a:rPr lang="en-US" sz="1600" dirty="0"/>
              <a:t>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domeniul</a:t>
            </a:r>
            <a:r>
              <a:rPr lang="en-US" sz="1600" dirty="0"/>
              <a:t> </a:t>
            </a:r>
            <a:r>
              <a:rPr lang="en-US" sz="1600" dirty="0" err="1"/>
              <a:t>Științelor</a:t>
            </a:r>
            <a:r>
              <a:rPr lang="en-US" sz="1600" dirty="0"/>
              <a:t> </a:t>
            </a:r>
            <a:r>
              <a:rPr lang="en-US" sz="1600" dirty="0" err="1"/>
              <a:t>Pământului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reducerii</a:t>
            </a:r>
            <a:r>
              <a:rPr lang="en-US" sz="1600" dirty="0"/>
              <a:t> </a:t>
            </a:r>
            <a:r>
              <a:rPr lang="en-US" sz="1600" dirty="0" err="1"/>
              <a:t>riscurilor</a:t>
            </a:r>
            <a:r>
              <a:rPr lang="en-US" sz="1600" dirty="0"/>
              <a:t>, </a:t>
            </a:r>
            <a:r>
              <a:rPr lang="en-US" sz="1600" dirty="0" err="1"/>
              <a:t>agenții</a:t>
            </a:r>
            <a:r>
              <a:rPr lang="en-US" sz="1600" dirty="0"/>
              <a:t> de </a:t>
            </a:r>
            <a:r>
              <a:rPr lang="en-US" sz="1600" dirty="0" err="1"/>
              <a:t>finanțare</a:t>
            </a:r>
            <a:r>
              <a:rPr lang="en-US" sz="1600" dirty="0"/>
              <a:t>, </a:t>
            </a:r>
            <a:r>
              <a:rPr lang="en-US" sz="1600" dirty="0" err="1"/>
              <a:t>organizații</a:t>
            </a:r>
            <a:r>
              <a:rPr lang="en-US" sz="1600" dirty="0"/>
              <a:t> </a:t>
            </a:r>
            <a:r>
              <a:rPr lang="en-US" sz="1600" dirty="0" err="1"/>
              <a:t>europene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internaționale</a:t>
            </a:r>
            <a:endParaRPr lang="en-US" sz="1600" dirty="0"/>
          </a:p>
          <a:p>
            <a:pPr algn="just"/>
            <a:endParaRPr lang="en-US" sz="1600" dirty="0"/>
          </a:p>
          <a:p>
            <a:pPr algn="just">
              <a:spcAft>
                <a:spcPts val="600"/>
              </a:spcAft>
            </a:pPr>
            <a:r>
              <a:rPr lang="en-US" sz="1600" b="1" dirty="0" err="1"/>
              <a:t>Sectorul</a:t>
            </a:r>
            <a:r>
              <a:rPr lang="en-US" sz="1600" b="1" dirty="0"/>
              <a:t> </a:t>
            </a:r>
            <a:r>
              <a:rPr lang="en-US" sz="1600" b="1" dirty="0" err="1"/>
              <a:t>privat</a:t>
            </a:r>
            <a:endParaRPr lang="en-US" sz="1600" b="1" dirty="0"/>
          </a:p>
          <a:p>
            <a:pPr algn="just"/>
            <a:r>
              <a:rPr lang="en-US" sz="1600" dirty="0" err="1"/>
              <a:t>Companii</a:t>
            </a:r>
            <a:r>
              <a:rPr lang="en-US" sz="1600" dirty="0"/>
              <a:t> din </a:t>
            </a:r>
            <a:r>
              <a:rPr lang="en-US" sz="1600" dirty="0" err="1"/>
              <a:t>industrie</a:t>
            </a:r>
            <a:r>
              <a:rPr lang="en-US" sz="1600" dirty="0"/>
              <a:t>, </a:t>
            </a:r>
            <a:r>
              <a:rPr lang="en-US" sz="1600" dirty="0" err="1"/>
              <a:t>utilități</a:t>
            </a:r>
            <a:r>
              <a:rPr lang="en-US" sz="1600" dirty="0"/>
              <a:t>, transport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infrastructură</a:t>
            </a:r>
            <a:r>
              <a:rPr lang="en-US" sz="1600" dirty="0"/>
              <a:t>, </a:t>
            </a:r>
            <a:r>
              <a:rPr lang="en-US" sz="1600" dirty="0" err="1"/>
              <a:t>comerț</a:t>
            </a:r>
            <a:r>
              <a:rPr lang="en-US" sz="1600" dirty="0"/>
              <a:t>, </a:t>
            </a:r>
            <a:r>
              <a:rPr lang="en-US" sz="1600" dirty="0" err="1"/>
              <a:t>asigurări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altele</a:t>
            </a:r>
            <a:endParaRPr lang="en-US" sz="1600" dirty="0"/>
          </a:p>
          <a:p>
            <a:pPr algn="just"/>
            <a:endParaRPr lang="en-US" sz="1600" dirty="0"/>
          </a:p>
          <a:p>
            <a:pPr algn="just">
              <a:spcAft>
                <a:spcPts val="600"/>
              </a:spcAft>
            </a:pPr>
            <a:r>
              <a:rPr lang="en-US" sz="1600" b="1" dirty="0" err="1"/>
              <a:t>Societate</a:t>
            </a:r>
            <a:endParaRPr lang="en-US" sz="1600" b="1" dirty="0"/>
          </a:p>
          <a:p>
            <a:pPr algn="just"/>
            <a:r>
              <a:rPr lang="en-US" sz="1600" dirty="0" err="1"/>
              <a:t>Studenți</a:t>
            </a:r>
            <a:r>
              <a:rPr lang="en-US" sz="1600" dirty="0"/>
              <a:t>, </a:t>
            </a:r>
            <a:r>
              <a:rPr lang="en-US" sz="1600" dirty="0" err="1"/>
              <a:t>profesori</a:t>
            </a:r>
            <a:r>
              <a:rPr lang="en-US" sz="1600" dirty="0"/>
              <a:t>, ONG-</a:t>
            </a:r>
            <a:r>
              <a:rPr lang="en-US" sz="1600" dirty="0" err="1"/>
              <a:t>uri</a:t>
            </a:r>
            <a:r>
              <a:rPr lang="en-US" sz="1600" dirty="0"/>
              <a:t> implicate </a:t>
            </a:r>
            <a:r>
              <a:rPr lang="en-US" sz="1600" dirty="0" err="1"/>
              <a:t>în</a:t>
            </a:r>
            <a:r>
              <a:rPr lang="en-US" sz="1600" dirty="0"/>
              <a:t> </a:t>
            </a:r>
            <a:r>
              <a:rPr lang="en-US" sz="1600" dirty="0" err="1"/>
              <a:t>reducerea</a:t>
            </a:r>
            <a:r>
              <a:rPr lang="en-US" sz="1600" dirty="0"/>
              <a:t> </a:t>
            </a:r>
            <a:r>
              <a:rPr lang="en-US" sz="1600" dirty="0" err="1"/>
              <a:t>riscu</a:t>
            </a:r>
            <a:r>
              <a:rPr lang="ro-RO" sz="1600" dirty="0"/>
              <a:t>rilor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popularizarea</a:t>
            </a:r>
            <a:r>
              <a:rPr lang="en-US" sz="1600" dirty="0"/>
              <a:t> </a:t>
            </a:r>
            <a:r>
              <a:rPr lang="en-US" sz="1600" dirty="0" err="1"/>
              <a:t>științei</a:t>
            </a:r>
            <a:r>
              <a:rPr lang="en-US" sz="1600" dirty="0"/>
              <a:t>, </a:t>
            </a:r>
            <a:r>
              <a:rPr lang="en-US" sz="1600" dirty="0" err="1"/>
              <a:t>audiența</a:t>
            </a:r>
            <a:r>
              <a:rPr lang="en-US" sz="1600" dirty="0"/>
              <a:t> </a:t>
            </a:r>
            <a:r>
              <a:rPr lang="en-US" sz="1600" dirty="0" err="1"/>
              <a:t>generală</a:t>
            </a:r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1A568E-668A-40C3-950C-2D888C6A1021}"/>
              </a:ext>
            </a:extLst>
          </p:cNvPr>
          <p:cNvSpPr txBox="1"/>
          <p:nvPr/>
        </p:nvSpPr>
        <p:spPr>
          <a:xfrm>
            <a:off x="1390946" y="1224792"/>
            <a:ext cx="7007329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 err="1"/>
              <a:t>Cercetători</a:t>
            </a:r>
            <a:endParaRPr lang="en-US" sz="1600" b="1" dirty="0"/>
          </a:p>
          <a:p>
            <a:pPr algn="just"/>
            <a:r>
              <a:rPr lang="en-US" sz="1600" dirty="0" err="1"/>
              <a:t>Deținătorii</a:t>
            </a:r>
            <a:r>
              <a:rPr lang="en-US" sz="1600" dirty="0"/>
              <a:t> de Date, </a:t>
            </a:r>
            <a:r>
              <a:rPr lang="en-US" sz="1600" dirty="0" err="1"/>
              <a:t>Produse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Servicii</a:t>
            </a:r>
            <a:r>
              <a:rPr lang="en-US" sz="1600" dirty="0"/>
              <a:t> (DPS) </a:t>
            </a:r>
            <a:r>
              <a:rPr lang="en-US" sz="1600" dirty="0" err="1"/>
              <a:t>și</a:t>
            </a:r>
            <a:r>
              <a:rPr lang="en-US" sz="1600" dirty="0"/>
              <a:t> </a:t>
            </a:r>
            <a:r>
              <a:rPr lang="en-US" sz="1600" dirty="0" err="1"/>
              <a:t>utilizatorii</a:t>
            </a:r>
            <a:r>
              <a:rPr lang="en-US" sz="1600" dirty="0"/>
              <a:t> din </a:t>
            </a:r>
            <a:r>
              <a:rPr lang="en-US" sz="1600" dirty="0" err="1"/>
              <a:t>domeniul</a:t>
            </a:r>
            <a:r>
              <a:rPr lang="en-US" sz="1600" dirty="0"/>
              <a:t> </a:t>
            </a:r>
            <a:r>
              <a:rPr lang="en-US" sz="1600" dirty="0" err="1"/>
              <a:t>Științelor</a:t>
            </a:r>
            <a:r>
              <a:rPr lang="en-US" sz="1600" dirty="0"/>
              <a:t> </a:t>
            </a:r>
            <a:r>
              <a:rPr lang="en-US" sz="1600" dirty="0" err="1"/>
              <a:t>Pământului</a:t>
            </a:r>
            <a:r>
              <a:rPr lang="en-US" sz="1600" dirty="0"/>
              <a:t> </a:t>
            </a:r>
            <a:r>
              <a:rPr lang="en-US" sz="1600" dirty="0" err="1"/>
              <a:t>și</a:t>
            </a:r>
            <a:r>
              <a:rPr lang="en-US" sz="1600" dirty="0"/>
              <a:t> din afara </a:t>
            </a:r>
            <a:r>
              <a:rPr lang="en-US" sz="1600" dirty="0" err="1"/>
              <a:t>lui</a:t>
            </a:r>
            <a:r>
              <a:rPr lang="en-US" sz="1600" dirty="0"/>
              <a:t>, </a:t>
            </a:r>
            <a:r>
              <a:rPr lang="en-US" sz="1600" dirty="0" err="1"/>
              <a:t>inclusiv</a:t>
            </a:r>
            <a:r>
              <a:rPr lang="en-US" sz="1600" dirty="0"/>
              <a:t> </a:t>
            </a:r>
            <a:r>
              <a:rPr lang="en-US" sz="1600" dirty="0" err="1"/>
              <a:t>experți</a:t>
            </a:r>
            <a:r>
              <a:rPr lang="en-US" sz="1600" dirty="0"/>
              <a:t> IT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FB20F2A-E77E-40DC-BEC7-C593BBF28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76" y="4889951"/>
            <a:ext cx="606837" cy="6068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9C6E86-11C4-40B8-A0B7-433C4FE5C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36" y="3828678"/>
            <a:ext cx="549812" cy="5498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0443F3-EF85-4DAA-8F98-692912A37D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312" y="2569026"/>
            <a:ext cx="672678" cy="672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C41C27-AA1B-491B-A956-665889F42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12" y="1592803"/>
            <a:ext cx="606837" cy="5008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F018AC-AB12-4CC0-ACE5-FA8EF492E2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09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490E15-FC94-48B0-AB3A-8F9401E5D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8635" y="0"/>
            <a:ext cx="1586753" cy="5135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88" y="4237"/>
            <a:ext cx="2694271" cy="512033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A3C87118-1ADB-4F23-9258-BD0C154C4213}"/>
              </a:ext>
            </a:extLst>
          </p:cNvPr>
          <p:cNvSpPr txBox="1"/>
          <p:nvPr/>
        </p:nvSpPr>
        <p:spPr>
          <a:xfrm>
            <a:off x="406179" y="513586"/>
            <a:ext cx="753345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ro-RO" sz="28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Activitatea EPOS-RO</a:t>
            </a:r>
            <a:endParaRPr lang="ro-RO"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545772-7094-4C3A-AC4C-811C1E54C936}"/>
              </a:ext>
            </a:extLst>
          </p:cNvPr>
          <p:cNvSpPr txBox="1"/>
          <p:nvPr/>
        </p:nvSpPr>
        <p:spPr>
          <a:xfrm>
            <a:off x="406178" y="1094403"/>
            <a:ext cx="8558528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ro-RO" sz="1600" b="1" dirty="0">
                <a:solidFill>
                  <a:srgbClr val="002060"/>
                </a:solidFill>
              </a:rPr>
              <a:t>Ministerul Cercetării, Inovarii și Digitalizării a plătit cotizația pe anul 2021 la bugetul anual al EPOS-ERIC, în conformitate cu articolul 9 din Statutul EPOS-ERIC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o-RO" sz="1600" dirty="0"/>
              <a:t>Participare la ședintele Adunării Generale EPOS-ERIC: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o-RO" sz="1600" b="1" dirty="0"/>
              <a:t>a 12-a reuniune a Adunării Generale  (iulie 2021)</a:t>
            </a:r>
          </a:p>
          <a:p>
            <a:pPr lvl="3"/>
            <a:r>
              <a:rPr lang="ro-RO" sz="1600" dirty="0"/>
              <a:t>	</a:t>
            </a:r>
            <a:r>
              <a:rPr lang="ro-RO" i="1" dirty="0"/>
              <a:t>- Găzduirea și utilizarea ICS-C (Integrated Core Services - Central Hub</a:t>
            </a:r>
          </a:p>
          <a:p>
            <a:pPr lvl="3"/>
            <a:r>
              <a:rPr lang="ro-RO" i="1" dirty="0"/>
              <a:t>	 </a:t>
            </a:r>
            <a:r>
              <a:rPr lang="ro-RO" i="1" dirty="0">
                <a:hlinkClick r:id="rId5"/>
              </a:rPr>
              <a:t>https://www.ics-c.epos-eu.org/</a:t>
            </a:r>
            <a:r>
              <a:rPr lang="ro-RO" i="1" dirty="0"/>
              <a:t>)</a:t>
            </a:r>
          </a:p>
          <a:p>
            <a:pPr lvl="3"/>
            <a:r>
              <a:rPr lang="ro-RO" i="1" dirty="0"/>
              <a:t>	- </a:t>
            </a:r>
            <a:r>
              <a:rPr lang="it-IT" i="1" dirty="0"/>
              <a:t>Procedura intermediară pentru candidații la</a:t>
            </a:r>
            <a:r>
              <a:rPr lang="ro-RO" i="1" dirty="0"/>
              <a:t> TCS</a:t>
            </a:r>
          </a:p>
          <a:p>
            <a:pPr lvl="3"/>
            <a:r>
              <a:rPr lang="ro-RO" i="1" dirty="0"/>
              <a:t>	- </a:t>
            </a:r>
            <a:r>
              <a:rPr lang="pt-BR" i="1" dirty="0"/>
              <a:t>Site-ul EPOS și planul de comunicare</a:t>
            </a:r>
            <a:endParaRPr lang="ro-RO" i="1" dirty="0"/>
          </a:p>
          <a:p>
            <a:pPr lvl="3">
              <a:spcAft>
                <a:spcPts val="1000"/>
              </a:spcAft>
            </a:pPr>
            <a:r>
              <a:rPr lang="ro-RO" i="1" dirty="0"/>
              <a:t>	</a:t>
            </a:r>
            <a:r>
              <a:rPr lang="pt-BR" i="1" dirty="0"/>
              <a:t>- Actualizare privind proiectul EPOS SP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o-RO" sz="1600" b="1" dirty="0"/>
              <a:t>a 13-a reuniune a Adunării Generale  (octombrie 2021)</a:t>
            </a:r>
          </a:p>
          <a:p>
            <a:r>
              <a:rPr lang="ro-RO" sz="1600" dirty="0"/>
              <a:t>	</a:t>
            </a:r>
            <a:r>
              <a:rPr lang="ro-RO" dirty="0"/>
              <a:t> - </a:t>
            </a:r>
            <a:r>
              <a:rPr lang="ro-RO" i="1" dirty="0"/>
              <a:t>Actualizare privind găzduirea și funcționarea ICS-C</a:t>
            </a:r>
          </a:p>
          <a:p>
            <a:pPr>
              <a:spcAft>
                <a:spcPts val="1000"/>
              </a:spcAft>
            </a:pPr>
            <a:r>
              <a:rPr lang="ro-RO" i="1" dirty="0"/>
              <a:t>	 - Actualizări privind testarea operațiunilor pilot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o-RO" sz="1600" b="1" dirty="0"/>
              <a:t>a 14-a reuniune a Adunării Generale  (decembrie 2021)</a:t>
            </a:r>
          </a:p>
          <a:p>
            <a:r>
              <a:rPr lang="ro-RO" sz="1600" dirty="0"/>
              <a:t>	</a:t>
            </a:r>
            <a:r>
              <a:rPr lang="ro-RO" i="1" dirty="0"/>
              <a:t>- Actualizare privind găzduirea și funcționarea ICS-C</a:t>
            </a:r>
          </a:p>
          <a:p>
            <a:r>
              <a:rPr lang="ro-RO" i="1" dirty="0"/>
              <a:t>	- Norme de punere în aplicare (secțiunea 2)</a:t>
            </a:r>
          </a:p>
          <a:p>
            <a:r>
              <a:rPr lang="ro-RO" i="1" dirty="0"/>
              <a:t>	- Planul de activitate pentru anul 2022</a:t>
            </a:r>
          </a:p>
          <a:p>
            <a:r>
              <a:rPr lang="ro-RO" i="1" dirty="0"/>
              <a:t>	- Bugetul provizoriu pentru 2022</a:t>
            </a:r>
          </a:p>
          <a:p>
            <a:pPr marL="285750" indent="-285750">
              <a:buFontTx/>
              <a:buChar char="-"/>
            </a:pPr>
            <a:endParaRPr lang="ro-RO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13D1A3-65CB-4522-80AF-19D3DB38EE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0811" y="3146611"/>
            <a:ext cx="2335647" cy="23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364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14" y="61897"/>
            <a:ext cx="1691630" cy="547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06" y="61897"/>
            <a:ext cx="3046058" cy="578889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558F80AD-1D79-40AD-994F-C651A8142877}"/>
              </a:ext>
            </a:extLst>
          </p:cNvPr>
          <p:cNvSpPr txBox="1"/>
          <p:nvPr/>
        </p:nvSpPr>
        <p:spPr>
          <a:xfrm>
            <a:off x="367646" y="775144"/>
            <a:ext cx="804683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>
              <a:buSzPts val="1800"/>
              <a:buFont typeface="Wingdings" panose="05000000000000000000" pitchFamily="2" charset="2"/>
              <a:buChar char="q"/>
            </a:pPr>
            <a:r>
              <a:rPr lang="ro-RO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Participarea EPOS-RO la evenimente de tip târguri, expoziții, conferințe</a:t>
            </a:r>
            <a:endParaRPr sz="200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1BBDB3-464C-4A44-9B95-DD942094D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D12BBB-3EBB-4B87-8ECE-C9D465561612}"/>
              </a:ext>
            </a:extLst>
          </p:cNvPr>
          <p:cNvSpPr/>
          <p:nvPr/>
        </p:nvSpPr>
        <p:spPr>
          <a:xfrm>
            <a:off x="292231" y="1340928"/>
            <a:ext cx="4438363" cy="21634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1500" b="1" dirty="0" err="1">
                <a:solidFill>
                  <a:srgbClr val="0070C0"/>
                </a:solidFill>
              </a:rPr>
              <a:t>Noaptea</a:t>
            </a:r>
            <a:r>
              <a:rPr lang="en-US" sz="1500" b="1" dirty="0">
                <a:solidFill>
                  <a:srgbClr val="0070C0"/>
                </a:solidFill>
              </a:rPr>
              <a:t> </a:t>
            </a:r>
            <a:r>
              <a:rPr lang="en-US" sz="1500" b="1" dirty="0" err="1">
                <a:solidFill>
                  <a:srgbClr val="0070C0"/>
                </a:solidFill>
              </a:rPr>
              <a:t>Cercetătorilor</a:t>
            </a:r>
            <a:r>
              <a:rPr lang="en-US" sz="1500" b="1" dirty="0">
                <a:solidFill>
                  <a:srgbClr val="0070C0"/>
                </a:solidFill>
              </a:rPr>
              <a:t> </a:t>
            </a:r>
            <a:r>
              <a:rPr lang="en-US" sz="1500" b="1" dirty="0" err="1">
                <a:solidFill>
                  <a:srgbClr val="0070C0"/>
                </a:solidFill>
              </a:rPr>
              <a:t>Europeni</a:t>
            </a:r>
            <a:r>
              <a:rPr lang="en-US" sz="1500" b="1" dirty="0">
                <a:solidFill>
                  <a:srgbClr val="0070C0"/>
                </a:solidFill>
              </a:rPr>
              <a:t> </a:t>
            </a:r>
            <a:r>
              <a:rPr lang="en-US" sz="1500" b="1" dirty="0" err="1">
                <a:solidFill>
                  <a:srgbClr val="0070C0"/>
                </a:solidFill>
              </a:rPr>
              <a:t>ReCoN-nect</a:t>
            </a:r>
            <a:r>
              <a:rPr lang="en-US" sz="1500" b="1" dirty="0">
                <a:solidFill>
                  <a:srgbClr val="0070C0"/>
                </a:solidFill>
              </a:rPr>
              <a:t> </a:t>
            </a:r>
            <a:r>
              <a:rPr lang="ro-RO" sz="1500" b="1" dirty="0">
                <a:solidFill>
                  <a:srgbClr val="0070C0"/>
                </a:solidFill>
              </a:rPr>
              <a:t>- </a:t>
            </a:r>
            <a:r>
              <a:rPr lang="en-US" sz="1500" b="1" dirty="0">
                <a:solidFill>
                  <a:srgbClr val="0070C0"/>
                </a:solidFill>
              </a:rPr>
              <a:t>The Green Deal: Research communication to </a:t>
            </a:r>
            <a:r>
              <a:rPr lang="en-US" sz="1500" b="1" dirty="0" err="1">
                <a:solidFill>
                  <a:srgbClr val="0070C0"/>
                </a:solidFill>
              </a:rPr>
              <a:t>CommuNities</a:t>
            </a:r>
            <a:r>
              <a:rPr lang="ro-RO" sz="1500" b="1" dirty="0">
                <a:solidFill>
                  <a:srgbClr val="0070C0"/>
                </a:solidFill>
              </a:rPr>
              <a:t> </a:t>
            </a:r>
          </a:p>
          <a:p>
            <a:r>
              <a:rPr lang="en-US" i="1" dirty="0" err="1">
                <a:solidFill>
                  <a:schemeClr val="tx1"/>
                </a:solidFill>
              </a:rPr>
              <a:t>București</a:t>
            </a:r>
            <a:r>
              <a:rPr lang="en-US" i="1" dirty="0">
                <a:solidFill>
                  <a:schemeClr val="tx1"/>
                </a:solidFill>
              </a:rPr>
              <a:t> (</a:t>
            </a:r>
            <a:r>
              <a:rPr lang="en-US" i="1" dirty="0" err="1">
                <a:solidFill>
                  <a:schemeClr val="tx1"/>
                </a:solidFill>
              </a:rPr>
              <a:t>Muzeul</a:t>
            </a:r>
            <a:r>
              <a:rPr lang="en-US" i="1" dirty="0">
                <a:solidFill>
                  <a:schemeClr val="tx1"/>
                </a:solidFill>
              </a:rPr>
              <a:t> de </a:t>
            </a:r>
            <a:r>
              <a:rPr lang="en-US" i="1" dirty="0" err="1">
                <a:solidFill>
                  <a:schemeClr val="tx1"/>
                </a:solidFill>
              </a:rPr>
              <a:t>Geologie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r>
              <a:rPr lang="ro-RO" i="1" dirty="0">
                <a:solidFill>
                  <a:schemeClr val="tx1"/>
                </a:solidFill>
              </a:rPr>
              <a:t>,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endParaRPr lang="ro-RO" i="1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24 </a:t>
            </a:r>
            <a:r>
              <a:rPr lang="en-US" i="1" dirty="0" err="1">
                <a:solidFill>
                  <a:schemeClr val="tx1"/>
                </a:solidFill>
              </a:rPr>
              <a:t>septembrie</a:t>
            </a:r>
            <a:r>
              <a:rPr lang="en-US" i="1" dirty="0">
                <a:solidFill>
                  <a:schemeClr val="tx1"/>
                </a:solidFill>
              </a:rPr>
              <a:t> 2021</a:t>
            </a:r>
          </a:p>
          <a:p>
            <a:r>
              <a:rPr lang="en-US" i="1" dirty="0" err="1">
                <a:solidFill>
                  <a:schemeClr val="tx1"/>
                </a:solidFill>
              </a:rPr>
              <a:t>Măgurele</a:t>
            </a:r>
            <a:r>
              <a:rPr lang="en-US" i="1" dirty="0">
                <a:solidFill>
                  <a:schemeClr val="tx1"/>
                </a:solidFill>
              </a:rPr>
              <a:t>, Ilfov (</a:t>
            </a:r>
            <a:r>
              <a:rPr lang="en-US" i="1" dirty="0" err="1">
                <a:solidFill>
                  <a:schemeClr val="tx1"/>
                </a:solidFill>
              </a:rPr>
              <a:t>Piața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r>
              <a:rPr lang="en-US" i="1" dirty="0" err="1">
                <a:solidFill>
                  <a:schemeClr val="tx1"/>
                </a:solidFill>
              </a:rPr>
              <a:t>Centrală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r>
              <a:rPr lang="ro-RO" i="1" dirty="0">
                <a:solidFill>
                  <a:schemeClr val="tx1"/>
                </a:solidFill>
              </a:rPr>
              <a:t>,</a:t>
            </a:r>
            <a:r>
              <a:rPr lang="en-US" i="1" dirty="0">
                <a:solidFill>
                  <a:schemeClr val="tx1"/>
                </a:solidFill>
              </a:rPr>
              <a:t> </a:t>
            </a:r>
            <a:endParaRPr lang="ro-RO" i="1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tx1"/>
                </a:solidFill>
              </a:rPr>
              <a:t>25 </a:t>
            </a:r>
            <a:r>
              <a:rPr lang="en-US" i="1" dirty="0" err="1">
                <a:solidFill>
                  <a:schemeClr val="tx1"/>
                </a:solidFill>
              </a:rPr>
              <a:t>septembrie</a:t>
            </a:r>
            <a:r>
              <a:rPr lang="en-US" i="1" dirty="0">
                <a:solidFill>
                  <a:schemeClr val="tx1"/>
                </a:solidFill>
              </a:rPr>
              <a:t> 2021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B3886C-5213-4F8D-8246-B1D475B28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5579" y="2493626"/>
            <a:ext cx="1846681" cy="11058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08079-488E-484A-A479-191B0C878C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076" y="1340928"/>
            <a:ext cx="1714976" cy="112114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C575DE9-1498-4852-B3A1-90CEA93955FC}"/>
              </a:ext>
            </a:extLst>
          </p:cNvPr>
          <p:cNvSpPr/>
          <p:nvPr/>
        </p:nvSpPr>
        <p:spPr>
          <a:xfrm>
            <a:off x="292231" y="3631061"/>
            <a:ext cx="6777872" cy="23652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sz="1500" b="1" dirty="0">
                <a:solidFill>
                  <a:srgbClr val="0070C0"/>
                </a:solidFill>
              </a:rPr>
              <a:t>A 82-a ediție a Conferinței și Expoziției anuale EAGE </a:t>
            </a:r>
          </a:p>
          <a:p>
            <a:r>
              <a:rPr lang="nl-NL" i="1" dirty="0">
                <a:solidFill>
                  <a:schemeClr val="tx1"/>
                </a:solidFill>
              </a:rPr>
              <a:t>Amsterdam, 18-21 octombrie 2021</a:t>
            </a:r>
            <a:endParaRPr lang="ro-RO" i="1" dirty="0">
              <a:solidFill>
                <a:schemeClr val="tx1"/>
              </a:solidFill>
            </a:endParaRPr>
          </a:p>
          <a:p>
            <a:endParaRPr lang="ro-RO" b="1" dirty="0">
              <a:solidFill>
                <a:srgbClr val="0070C0"/>
              </a:solidFill>
            </a:endParaRPr>
          </a:p>
          <a:p>
            <a:r>
              <a:rPr lang="en-US" b="1" dirty="0" err="1">
                <a:solidFill>
                  <a:srgbClr val="0070C0"/>
                </a:solidFill>
              </a:rPr>
              <a:t>XXIth</a:t>
            </a:r>
            <a:r>
              <a:rPr lang="en-US" b="1" dirty="0">
                <a:solidFill>
                  <a:srgbClr val="0070C0"/>
                </a:solidFill>
              </a:rPr>
              <a:t> International Multidisciplinary Scientific </a:t>
            </a:r>
            <a:r>
              <a:rPr lang="en-US" b="1" dirty="0" err="1">
                <a:solidFill>
                  <a:srgbClr val="0070C0"/>
                </a:solidFill>
              </a:rPr>
              <a:t>GeoConference</a:t>
            </a:r>
            <a:endParaRPr lang="en-US" b="1" dirty="0">
              <a:solidFill>
                <a:srgbClr val="0070C0"/>
              </a:solidFill>
            </a:endParaRPr>
          </a:p>
          <a:p>
            <a:r>
              <a:rPr lang="en-US" b="1" dirty="0">
                <a:solidFill>
                  <a:srgbClr val="0070C0"/>
                </a:solidFill>
              </a:rPr>
              <a:t>Surveying, Geology and Mining, Ecology and Management – SGEM 2021</a:t>
            </a:r>
            <a:r>
              <a:rPr lang="ro-RO" b="1" dirty="0">
                <a:solidFill>
                  <a:srgbClr val="0070C0"/>
                </a:solidFill>
              </a:rPr>
              <a:t>, Bulgaria</a:t>
            </a:r>
          </a:p>
          <a:p>
            <a:r>
              <a:rPr lang="ro-RO" i="1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The vision of creating a </a:t>
            </a:r>
            <a:r>
              <a:rPr lang="en-US" i="1" dirty="0" err="1">
                <a:solidFill>
                  <a:schemeClr val="tx1"/>
                </a:solidFill>
              </a:rPr>
              <a:t>romanian</a:t>
            </a:r>
            <a:r>
              <a:rPr lang="en-US" i="1" dirty="0">
                <a:solidFill>
                  <a:schemeClr val="tx1"/>
                </a:solidFill>
              </a:rPr>
              <a:t> infrastructure for solid earth science (</a:t>
            </a:r>
            <a:r>
              <a:rPr lang="ro-RO" i="1" dirty="0">
                <a:solidFill>
                  <a:schemeClr val="tx1"/>
                </a:solidFill>
              </a:rPr>
              <a:t>EPOS</a:t>
            </a:r>
            <a:r>
              <a:rPr lang="en-US" i="1" dirty="0">
                <a:solidFill>
                  <a:schemeClr val="tx1"/>
                </a:solidFill>
              </a:rPr>
              <a:t>-</a:t>
            </a:r>
            <a:r>
              <a:rPr lang="ro-RO" i="1" dirty="0">
                <a:solidFill>
                  <a:schemeClr val="tx1"/>
                </a:solidFill>
              </a:rPr>
              <a:t>RO</a:t>
            </a:r>
            <a:r>
              <a:rPr lang="en-US" i="1" dirty="0">
                <a:solidFill>
                  <a:schemeClr val="tx1"/>
                </a:solidFill>
              </a:rPr>
              <a:t>) </a:t>
            </a:r>
            <a:endParaRPr lang="ro-RO" i="1" dirty="0">
              <a:solidFill>
                <a:schemeClr val="tx1"/>
              </a:solidFill>
            </a:endParaRPr>
          </a:p>
          <a:p>
            <a:endParaRPr lang="ro-RO" b="1" dirty="0">
              <a:solidFill>
                <a:srgbClr val="0070C0"/>
              </a:solidFill>
            </a:endParaRPr>
          </a:p>
          <a:p>
            <a:r>
              <a:rPr lang="ro-RO" b="1" dirty="0">
                <a:solidFill>
                  <a:srgbClr val="0070C0"/>
                </a:solidFill>
              </a:rPr>
              <a:t>E</a:t>
            </a:r>
            <a:r>
              <a:rPr lang="it-IT" b="1" dirty="0">
                <a:solidFill>
                  <a:srgbClr val="0070C0"/>
                </a:solidFill>
              </a:rPr>
              <a:t>diți</a:t>
            </a:r>
            <a:r>
              <a:rPr lang="ro-RO" b="1" dirty="0">
                <a:solidFill>
                  <a:srgbClr val="0070C0"/>
                </a:solidFill>
              </a:rPr>
              <a:t>a a </a:t>
            </a:r>
            <a:r>
              <a:rPr lang="it-IT" b="1" dirty="0">
                <a:solidFill>
                  <a:srgbClr val="0070C0"/>
                </a:solidFill>
              </a:rPr>
              <a:t>5-a a Simpozionului GEOSCIENCE 2020</a:t>
            </a:r>
            <a:r>
              <a:rPr lang="ro-RO" b="1" dirty="0">
                <a:solidFill>
                  <a:srgbClr val="0070C0"/>
                </a:solidFill>
              </a:rPr>
              <a:t>, București  </a:t>
            </a:r>
          </a:p>
          <a:p>
            <a:r>
              <a:rPr lang="ro-RO" i="1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Romania continues the partnership in the new stage of </a:t>
            </a:r>
            <a:r>
              <a:rPr lang="ro-RO" i="1" dirty="0">
                <a:solidFill>
                  <a:schemeClr val="tx1"/>
                </a:solidFill>
              </a:rPr>
              <a:t>EPOS</a:t>
            </a:r>
            <a:r>
              <a:rPr lang="en-US" i="1" dirty="0">
                <a:solidFill>
                  <a:schemeClr val="tx1"/>
                </a:solidFill>
              </a:rPr>
              <a:t>-</a:t>
            </a:r>
            <a:r>
              <a:rPr lang="ro-RO" i="1" dirty="0">
                <a:solidFill>
                  <a:schemeClr val="tx1"/>
                </a:solidFill>
              </a:rPr>
              <a:t>ERIC</a:t>
            </a:r>
            <a:r>
              <a:rPr lang="en-US" i="1" dirty="0">
                <a:solidFill>
                  <a:schemeClr val="tx1"/>
                </a:solidFill>
              </a:rPr>
              <a:t> project (</a:t>
            </a:r>
            <a:r>
              <a:rPr lang="en-US" i="1" dirty="0" err="1">
                <a:solidFill>
                  <a:schemeClr val="tx1"/>
                </a:solidFill>
              </a:rPr>
              <a:t>sustainbility</a:t>
            </a:r>
            <a:r>
              <a:rPr lang="en-US" i="1" dirty="0">
                <a:solidFill>
                  <a:schemeClr val="tx1"/>
                </a:solidFill>
              </a:rPr>
              <a:t> phase) </a:t>
            </a:r>
            <a:endParaRPr lang="ro-RO" i="1" dirty="0">
              <a:solidFill>
                <a:schemeClr val="tx1"/>
              </a:solidFill>
            </a:endParaRPr>
          </a:p>
        </p:txBody>
      </p:sp>
      <p:pic>
        <p:nvPicPr>
          <p:cNvPr id="16" name="Picture 1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FD518E4-172E-481E-AAB4-B0BA9C2297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214" y="3905759"/>
            <a:ext cx="1518242" cy="20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26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14" y="61897"/>
            <a:ext cx="1691630" cy="547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06" y="61897"/>
            <a:ext cx="3046058" cy="5788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1BBDB3-464C-4A44-9B95-DD942094D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F9B9C1-84C4-46C5-823F-FA0F8AC56E7A}"/>
              </a:ext>
            </a:extLst>
          </p:cNvPr>
          <p:cNvSpPr txBox="1"/>
          <p:nvPr/>
        </p:nvSpPr>
        <p:spPr>
          <a:xfrm>
            <a:off x="3959507" y="894479"/>
            <a:ext cx="59717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  R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ealizarea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de materiale informative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C54762C-4B4A-4DFF-B9CF-F59205EE8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6067" y="1538172"/>
            <a:ext cx="1636732" cy="23760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37D1C6-B488-4B27-BA14-94A066EA14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347" y="1423184"/>
            <a:ext cx="1788497" cy="26059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3D9791-EBC1-41D8-A81A-2CD09DC656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1054" y="2612323"/>
            <a:ext cx="1344878" cy="333882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F6C0D8C-FA73-4F9F-9E89-A596FE2E970C}"/>
              </a:ext>
            </a:extLst>
          </p:cNvPr>
          <p:cNvSpPr/>
          <p:nvPr/>
        </p:nvSpPr>
        <p:spPr>
          <a:xfrm>
            <a:off x="3919986" y="3932100"/>
            <a:ext cx="1127097" cy="367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Flyer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AB28AC-2C1C-4829-9152-2603275DD7EE}"/>
              </a:ext>
            </a:extLst>
          </p:cNvPr>
          <p:cNvSpPr/>
          <p:nvPr/>
        </p:nvSpPr>
        <p:spPr>
          <a:xfrm>
            <a:off x="7537480" y="3914184"/>
            <a:ext cx="1127097" cy="367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Flyer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196478A-7BA4-4FF3-A77C-4B37364F1D28}"/>
              </a:ext>
            </a:extLst>
          </p:cNvPr>
          <p:cNvSpPr/>
          <p:nvPr/>
        </p:nvSpPr>
        <p:spPr>
          <a:xfrm>
            <a:off x="5655161" y="2263985"/>
            <a:ext cx="1127097" cy="1765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Rollup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57B2BD-CE48-484D-8B15-389D5F66D00B}"/>
              </a:ext>
            </a:extLst>
          </p:cNvPr>
          <p:cNvSpPr txBox="1"/>
          <p:nvPr/>
        </p:nvSpPr>
        <p:spPr>
          <a:xfrm>
            <a:off x="308450" y="878248"/>
            <a:ext cx="29224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ealizarea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pagini</a:t>
            </a: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r>
              <a:rPr lang="ro-RO" sz="2000" dirty="0">
                <a:latin typeface="Calibri" panose="020F0502020204030204" pitchFamily="34" charset="0"/>
                <a:cs typeface="Calibri" panose="020F0502020204030204" pitchFamily="34" charset="0"/>
              </a:rPr>
              <a:t> EPOS-RO </a:t>
            </a:r>
          </a:p>
          <a:p>
            <a:r>
              <a:rPr lang="ro-RO" sz="16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https://epos-ro.eu</a:t>
            </a:r>
            <a:r>
              <a:rPr lang="ro-RO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BD692-62EC-46B7-816E-5CEE2898D4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951" y="2070940"/>
            <a:ext cx="2413342" cy="31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61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14" y="61897"/>
            <a:ext cx="1691630" cy="547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06" y="61897"/>
            <a:ext cx="3046058" cy="5788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8BD816-13DB-46D8-AAE0-507E18244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F25136-9721-4D6B-9825-3DE907D7F508}"/>
              </a:ext>
            </a:extLst>
          </p:cNvPr>
          <p:cNvSpPr/>
          <p:nvPr/>
        </p:nvSpPr>
        <p:spPr>
          <a:xfrm>
            <a:off x="1047642" y="2203882"/>
            <a:ext cx="6789661" cy="12251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4000" i="1" dirty="0">
                <a:solidFill>
                  <a:srgbClr val="0070C0"/>
                </a:solidFill>
                <a:latin typeface="Georgia Pro Cond" panose="02040506050405020303" pitchFamily="18" charset="0"/>
              </a:rPr>
              <a:t>Vă mulțumesc pentru atenție !</a:t>
            </a:r>
            <a:endParaRPr lang="en-US" sz="4000" i="1" dirty="0">
              <a:solidFill>
                <a:srgbClr val="0070C0"/>
              </a:solidFill>
              <a:latin typeface="Georgia Pro Cond" panose="02040506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20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2"/>
          <p:cNvGrpSpPr/>
          <p:nvPr/>
        </p:nvGrpSpPr>
        <p:grpSpPr>
          <a:xfrm>
            <a:off x="386499" y="3816607"/>
            <a:ext cx="8500364" cy="1609600"/>
            <a:chOff x="2" y="-9104"/>
            <a:chExt cx="8610595" cy="1669615"/>
          </a:xfrm>
        </p:grpSpPr>
        <p:sp>
          <p:nvSpPr>
            <p:cNvPr id="176" name="Google Shape;176;p2"/>
            <p:cNvSpPr/>
            <p:nvPr/>
          </p:nvSpPr>
          <p:spPr>
            <a:xfrm>
              <a:off x="2" y="-9104"/>
              <a:ext cx="8610595" cy="1669615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D2DCA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920409" y="573813"/>
              <a:ext cx="1978663" cy="540166"/>
            </a:xfrm>
            <a:prstGeom prst="roundRect">
              <a:avLst>
                <a:gd name="adj" fmla="val 16667"/>
              </a:avLst>
            </a:prstGeom>
            <a:solidFill>
              <a:srgbClr val="467E5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endParaRPr lang="ro-RO" sz="1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EPOS</a:t>
              </a:r>
              <a:endPara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49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lang="en-US" sz="14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Implementation Phas</a:t>
              </a:r>
              <a:r>
                <a:rPr lang="en-US" sz="12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</a:t>
              </a:r>
              <a:endPara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289625" y="547444"/>
              <a:ext cx="1978662" cy="540167"/>
            </a:xfrm>
            <a:prstGeom prst="roundRect">
              <a:avLst>
                <a:gd name="adj" fmla="val 16667"/>
              </a:avLst>
            </a:prstGeom>
            <a:solidFill>
              <a:srgbClr val="CC8E12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o-RO" sz="1400" b="1" i="0" u="none" strike="noStrike" cap="none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EPOS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ro-RO" sz="1400" b="1" i="0" u="none" strike="noStrike" cap="none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Preparatory Phase</a:t>
              </a:r>
              <a:endParaRPr sz="1400" b="1" i="0" u="none" strike="noStrike" cap="non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418376" y="584458"/>
              <a:ext cx="1978663" cy="540167"/>
            </a:xfrm>
            <a:prstGeom prst="roundRect">
              <a:avLst>
                <a:gd name="adj" fmla="val 16667"/>
              </a:avLst>
            </a:prstGeom>
            <a:solidFill>
              <a:srgbClr val="2A4C30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SzPts val="1400"/>
              </a:pPr>
              <a:endParaRPr lang="ro-RO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SzPts val="1400"/>
              </a:pPr>
              <a:r>
                <a:rPr lang="en-US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EPOS </a:t>
              </a:r>
              <a:endParaRPr lang="ro-RO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>
                <a:buSzPts val="1400"/>
              </a:pPr>
              <a:r>
                <a:rPr lang="en-US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Sustainability Phase</a:t>
              </a:r>
              <a:endPara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2"/>
          <p:cNvSpPr txBox="1"/>
          <p:nvPr/>
        </p:nvSpPr>
        <p:spPr>
          <a:xfrm>
            <a:off x="1028170" y="5272339"/>
            <a:ext cx="1191289" cy="307736"/>
          </a:xfrm>
          <a:prstGeom prst="rect">
            <a:avLst/>
          </a:prstGeom>
          <a:solidFill>
            <a:srgbClr val="DF8E1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2010-2014</a:t>
            </a:r>
            <a:endParaRPr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 txBox="1"/>
          <p:nvPr/>
        </p:nvSpPr>
        <p:spPr>
          <a:xfrm>
            <a:off x="3757414" y="5319554"/>
            <a:ext cx="1191289" cy="307736"/>
          </a:xfrm>
          <a:prstGeom prst="rect">
            <a:avLst/>
          </a:prstGeom>
          <a:solidFill>
            <a:srgbClr val="467E5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2015-2019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"/>
          <p:cNvSpPr txBox="1"/>
          <p:nvPr/>
        </p:nvSpPr>
        <p:spPr>
          <a:xfrm>
            <a:off x="6115854" y="5319554"/>
            <a:ext cx="1187569" cy="307736"/>
          </a:xfrm>
          <a:prstGeom prst="rect">
            <a:avLst/>
          </a:prstGeom>
          <a:solidFill>
            <a:srgbClr val="2A4C3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r>
              <a:rPr lang="en-US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2020-2023</a:t>
            </a:r>
            <a:endParaRPr sz="1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2"/>
          <p:cNvSpPr/>
          <p:nvPr/>
        </p:nvSpPr>
        <p:spPr>
          <a:xfrm>
            <a:off x="321817" y="1486272"/>
            <a:ext cx="3966097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</a:t>
            </a:r>
            <a:r>
              <a:rPr lang="ro-RO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â</a:t>
            </a:r>
            <a:r>
              <a:rPr lang="en-US" sz="16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nia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ro-RO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reprezentată de Institutul Național de Cercetare-Dezvoltare pentru Fizica  Pământului (INCDFP) a fost implicată în proiectul EPOS (European Plate Observing System) încă de la început și a participat la toate cele trei faze ale proiectului  </a:t>
            </a:r>
            <a:r>
              <a:rPr lang="en-US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(Preparation Phase, Implementation Phase and Sustainability Phase)</a:t>
            </a:r>
            <a:endParaRPr sz="1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321818" y="647205"/>
            <a:ext cx="324613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ro-RO" sz="2400" b="1" i="0" u="none" strike="noStrike" cap="none" dirty="0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Context g</a:t>
            </a:r>
            <a:r>
              <a:rPr lang="en-US" sz="2400" b="1" i="0" u="none" strike="noStrike" cap="none" dirty="0" err="1">
                <a:solidFill>
                  <a:srgbClr val="00206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eneral</a:t>
            </a:r>
            <a:endParaRPr sz="2400" b="1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88" name="Google Shape;188;p2"/>
          <p:cNvSpPr txBox="1">
            <a:spLocks noGrp="1"/>
          </p:cNvSpPr>
          <p:nvPr>
            <p:ph type="ftr" idx="11"/>
          </p:nvPr>
        </p:nvSpPr>
        <p:spPr>
          <a:xfrm>
            <a:off x="2219459" y="6563599"/>
            <a:ext cx="426720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GEOSCIENCE  2020, 20-21 November, Bucharest, ROMANIA</a:t>
            </a:r>
            <a:endParaRPr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02E15A-817F-41F2-9E07-A7751E0FC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861" y="55416"/>
            <a:ext cx="1643421" cy="5319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ADD40C-03D9-4D80-AC48-228DF1E76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891" y="979334"/>
            <a:ext cx="4596391" cy="31233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8623CB-CB8C-42EE-8D61-5C1B8FA8F8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5930" y="28913"/>
            <a:ext cx="2833058" cy="5384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B96A25-707A-4295-BDA8-D0763BDF8A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F4993D-48EE-43AD-A015-9A59C1521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990" y="61897"/>
            <a:ext cx="1560854" cy="505204"/>
          </a:xfrm>
          <a:prstGeom prst="rect">
            <a:avLst/>
          </a:prstGeom>
        </p:spPr>
      </p:pic>
      <p:sp>
        <p:nvSpPr>
          <p:cNvPr id="10" name="Google Shape;195;p3">
            <a:extLst>
              <a:ext uri="{FF2B5EF4-FFF2-40B4-BE49-F238E27FC236}">
                <a16:creationId xmlns:a16="http://schemas.microsoft.com/office/drawing/2014/main" id="{10AD5F49-B0E7-4F36-8D6C-621D2307179E}"/>
              </a:ext>
            </a:extLst>
          </p:cNvPr>
          <p:cNvSpPr txBox="1"/>
          <p:nvPr/>
        </p:nvSpPr>
        <p:spPr>
          <a:xfrm>
            <a:off x="328593" y="639743"/>
            <a:ext cx="45720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  <a:buSzPts val="1800"/>
            </a:pPr>
            <a:r>
              <a:rPr 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ro-RO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ntegrarea </a:t>
            </a:r>
            <a:r>
              <a:rPr 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ro-RO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omâniei</a:t>
            </a:r>
            <a:r>
              <a:rPr lang="en-US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o-RO" sz="2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în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EPOS</a:t>
            </a:r>
            <a:r>
              <a:rPr lang="ro-RO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ERIC  </a:t>
            </a:r>
            <a:endParaRPr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25B431-FCE8-4E53-856E-FBB750B39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3" y="1231678"/>
            <a:ext cx="1952968" cy="1117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4E0B8D-2050-4341-9ABF-582B9DE9D2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3444" y="28798"/>
            <a:ext cx="2708199" cy="514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0654E3-641C-499C-8DA8-77F5122C6CF0}"/>
              </a:ext>
            </a:extLst>
          </p:cNvPr>
          <p:cNvSpPr txBox="1"/>
          <p:nvPr/>
        </p:nvSpPr>
        <p:spPr>
          <a:xfrm>
            <a:off x="2534575" y="1162870"/>
            <a:ext cx="6412269" cy="151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Wingdings" panose="05000000000000000000" pitchFamily="2" charset="2"/>
              <a:buChar char="q"/>
            </a:pPr>
            <a:r>
              <a:rPr lang="en-US" dirty="0" err="1"/>
              <a:t>Înfiin</a:t>
            </a:r>
            <a:r>
              <a:rPr lang="ro-RO" dirty="0"/>
              <a:t>ț</a:t>
            </a:r>
            <a:r>
              <a:rPr lang="en-US" dirty="0"/>
              <a:t>at </a:t>
            </a:r>
            <a:r>
              <a:rPr lang="en-US" dirty="0" err="1"/>
              <a:t>în</a:t>
            </a:r>
            <a:r>
              <a:rPr lang="en-US" dirty="0"/>
              <a:t> 2018, EPOS</a:t>
            </a:r>
            <a:r>
              <a:rPr lang="ro-RO" dirty="0"/>
              <a:t> </a:t>
            </a:r>
            <a:r>
              <a:rPr lang="en-US" dirty="0"/>
              <a:t>ERIC are ca </a:t>
            </a:r>
            <a:r>
              <a:rPr lang="en-US" dirty="0" err="1"/>
              <a:t>membri</a:t>
            </a:r>
            <a:r>
              <a:rPr lang="en-US" dirty="0"/>
              <a:t> </a:t>
            </a:r>
            <a:r>
              <a:rPr lang="en-US" dirty="0" err="1"/>
              <a:t>fondatori</a:t>
            </a:r>
            <a:r>
              <a:rPr lang="en-US" dirty="0"/>
              <a:t> Italia (</a:t>
            </a:r>
            <a:r>
              <a:rPr lang="en-US" dirty="0" err="1"/>
              <a:t>statul</a:t>
            </a:r>
            <a:r>
              <a:rPr lang="en-US" dirty="0"/>
              <a:t> </a:t>
            </a:r>
            <a:r>
              <a:rPr lang="en-US" dirty="0" err="1"/>
              <a:t>gazdă</a:t>
            </a:r>
            <a:r>
              <a:rPr lang="en-US" dirty="0"/>
              <a:t>), </a:t>
            </a:r>
            <a:r>
              <a:rPr lang="en-US" dirty="0" err="1"/>
              <a:t>Belgia</a:t>
            </a:r>
            <a:r>
              <a:rPr lang="en-US" dirty="0"/>
              <a:t>, </a:t>
            </a:r>
            <a:r>
              <a:rPr lang="en-US" dirty="0" err="1"/>
              <a:t>Danemarca</a:t>
            </a:r>
            <a:r>
              <a:rPr lang="en-US" dirty="0"/>
              <a:t>, </a:t>
            </a:r>
            <a:r>
              <a:rPr lang="en-US" dirty="0" err="1"/>
              <a:t>Franța</a:t>
            </a:r>
            <a:r>
              <a:rPr lang="en-US" dirty="0"/>
              <a:t>, </a:t>
            </a:r>
            <a:r>
              <a:rPr lang="en-US" dirty="0" err="1"/>
              <a:t>Norvegia</a:t>
            </a:r>
            <a:r>
              <a:rPr lang="en-US" dirty="0"/>
              <a:t>, </a:t>
            </a:r>
            <a:r>
              <a:rPr lang="en-US" dirty="0" err="1"/>
              <a:t>Portugalia</a:t>
            </a:r>
            <a:r>
              <a:rPr lang="en-US" dirty="0"/>
              <a:t>, Slovenia, </a:t>
            </a:r>
            <a:r>
              <a:rPr lang="en-US" dirty="0" err="1"/>
              <a:t>Țările</a:t>
            </a:r>
            <a:r>
              <a:rPr lang="en-US" dirty="0"/>
              <a:t> de Jos </a:t>
            </a:r>
            <a:r>
              <a:rPr lang="en-US" dirty="0" err="1"/>
              <a:t>și</a:t>
            </a:r>
            <a:r>
              <a:rPr lang="en-US" dirty="0"/>
              <a:t> </a:t>
            </a:r>
            <a:r>
              <a:rPr lang="en-US" dirty="0" err="1"/>
              <a:t>Regatul</a:t>
            </a:r>
            <a:r>
              <a:rPr lang="en-US" dirty="0"/>
              <a:t> Unit. </a:t>
            </a:r>
            <a:endParaRPr lang="ro-RO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err="1"/>
              <a:t>Până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prezent</a:t>
            </a:r>
            <a:r>
              <a:rPr lang="en-US" dirty="0"/>
              <a:t>, EPOS</a:t>
            </a:r>
            <a:r>
              <a:rPr lang="ro-RO" dirty="0"/>
              <a:t> </a:t>
            </a:r>
            <a:r>
              <a:rPr lang="en-US" dirty="0"/>
              <a:t>ERIC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constituit</a:t>
            </a:r>
            <a:r>
              <a:rPr lang="en-US" dirty="0"/>
              <a:t> </a:t>
            </a:r>
            <a:r>
              <a:rPr lang="en-US" dirty="0" err="1"/>
              <a:t>dintr</a:t>
            </a:r>
            <a:r>
              <a:rPr lang="en-US" dirty="0"/>
              <a:t>-un </a:t>
            </a:r>
            <a:r>
              <a:rPr lang="en-US" dirty="0" err="1"/>
              <a:t>număr</a:t>
            </a:r>
            <a:r>
              <a:rPr lang="en-US" dirty="0"/>
              <a:t> de 14 de </a:t>
            </a:r>
            <a:r>
              <a:rPr lang="ro-RO" dirty="0"/>
              <a:t>state</a:t>
            </a:r>
            <a:r>
              <a:rPr lang="en-US" dirty="0"/>
              <a:t>, </a:t>
            </a:r>
            <a:r>
              <a:rPr lang="ro-RO" dirty="0"/>
              <a:t>la cele fondatoare </a:t>
            </a:r>
            <a:r>
              <a:rPr lang="en-US" dirty="0" err="1"/>
              <a:t>alăturându</a:t>
            </a:r>
            <a:r>
              <a:rPr lang="en-US" dirty="0"/>
              <a:t>-se: Grecia, </a:t>
            </a:r>
            <a:r>
              <a:rPr lang="en-US" dirty="0" err="1"/>
              <a:t>Islanda</a:t>
            </a:r>
            <a:r>
              <a:rPr lang="en-US" dirty="0"/>
              <a:t>, Polonia, </a:t>
            </a:r>
            <a:r>
              <a:rPr lang="en-US" dirty="0" err="1"/>
              <a:t>România</a:t>
            </a:r>
            <a:r>
              <a:rPr lang="ro-RO" dirty="0"/>
              <a:t>, iar </a:t>
            </a:r>
            <a:r>
              <a:rPr lang="en-US" dirty="0"/>
              <a:t> </a:t>
            </a:r>
            <a:r>
              <a:rPr lang="en-US" dirty="0" err="1"/>
              <a:t>Elveția</a:t>
            </a:r>
            <a:r>
              <a:rPr lang="en-US" dirty="0"/>
              <a:t> </a:t>
            </a:r>
            <a:r>
              <a:rPr lang="en-US" dirty="0" err="1"/>
              <a:t>participă</a:t>
            </a:r>
            <a:r>
              <a:rPr lang="en-US" dirty="0"/>
              <a:t> </a:t>
            </a:r>
            <a:r>
              <a:rPr lang="en-US" dirty="0" err="1"/>
              <a:t>în</a:t>
            </a:r>
            <a:r>
              <a:rPr lang="en-US" dirty="0"/>
              <a:t> </a:t>
            </a:r>
            <a:r>
              <a:rPr lang="en-US" dirty="0" err="1"/>
              <a:t>calitate</a:t>
            </a:r>
            <a:r>
              <a:rPr lang="en-US" dirty="0"/>
              <a:t> de </a:t>
            </a:r>
            <a:r>
              <a:rPr lang="en-US" dirty="0" err="1"/>
              <a:t>observator</a:t>
            </a:r>
            <a:r>
              <a:rPr lang="en-US" dirty="0"/>
              <a:t>.</a:t>
            </a:r>
          </a:p>
        </p:txBody>
      </p:sp>
      <p:sp>
        <p:nvSpPr>
          <p:cNvPr id="17" name="Google Shape;197;p3">
            <a:hlinkClick r:id="rId5"/>
            <a:extLst>
              <a:ext uri="{FF2B5EF4-FFF2-40B4-BE49-F238E27FC236}">
                <a16:creationId xmlns:a16="http://schemas.microsoft.com/office/drawing/2014/main" id="{850D120F-0139-4317-BDB0-C6F99B2652CF}"/>
              </a:ext>
            </a:extLst>
          </p:cNvPr>
          <p:cNvSpPr txBox="1"/>
          <p:nvPr/>
        </p:nvSpPr>
        <p:spPr>
          <a:xfrm>
            <a:off x="708210" y="2850877"/>
            <a:ext cx="2575234" cy="101562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Solicitarea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o-RO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pentru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deveni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membru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ro-RO" sz="20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r>
              <a:rPr lang="ro-RO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ERIC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96;p3">
            <a:hlinkClick r:id="rId6"/>
            <a:extLst>
              <a:ext uri="{FF2B5EF4-FFF2-40B4-BE49-F238E27FC236}">
                <a16:creationId xmlns:a16="http://schemas.microsoft.com/office/drawing/2014/main" id="{F6784ADE-C4B9-4EC9-9105-636EFE91BBF5}"/>
              </a:ext>
            </a:extLst>
          </p:cNvPr>
          <p:cNvSpPr txBox="1"/>
          <p:nvPr/>
        </p:nvSpPr>
        <p:spPr>
          <a:xfrm>
            <a:off x="5015059" y="2875022"/>
            <a:ext cx="3340379" cy="1015622"/>
          </a:xfrm>
          <a:prstGeom prst="rect">
            <a:avLst/>
          </a:prstGeom>
          <a:solidFill>
            <a:srgbClr val="F2F2F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Memorandum: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Aprobarea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integrării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României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în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EPOS</a:t>
            </a:r>
            <a:r>
              <a:rPr lang="ro-RO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ERIC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39B16E-0179-4DBE-8D8D-40C68D00782D}"/>
              </a:ext>
            </a:extLst>
          </p:cNvPr>
          <p:cNvSpPr txBox="1"/>
          <p:nvPr/>
        </p:nvSpPr>
        <p:spPr>
          <a:xfrm>
            <a:off x="1136651" y="4105571"/>
            <a:ext cx="1718351" cy="646331"/>
          </a:xfrm>
          <a:prstGeom prst="rect">
            <a:avLst/>
          </a:prstGeom>
          <a:solidFill>
            <a:srgbClr val="EDAC4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endParaRPr lang="ro-RO" sz="1000" dirty="0"/>
          </a:p>
          <a:p>
            <a:pPr algn="ctr"/>
            <a:r>
              <a:rPr lang="ro-RO" sz="1600" b="1" dirty="0">
                <a:latin typeface="Calibri" panose="020F0502020204030204" pitchFamily="34" charset="0"/>
                <a:cs typeface="Calibri" panose="020F0502020204030204" pitchFamily="34" charset="0"/>
              </a:rPr>
              <a:t>Octombrie 2020</a:t>
            </a:r>
          </a:p>
          <a:p>
            <a:endParaRPr lang="en-US" sz="1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A06974-4EAD-47CE-98B3-0D8A9FD5DCFB}"/>
              </a:ext>
            </a:extLst>
          </p:cNvPr>
          <p:cNvSpPr txBox="1"/>
          <p:nvPr/>
        </p:nvSpPr>
        <p:spPr>
          <a:xfrm>
            <a:off x="4920593" y="4065114"/>
            <a:ext cx="3529309" cy="830997"/>
          </a:xfrm>
          <a:prstGeom prst="rect">
            <a:avLst/>
          </a:prstGeom>
          <a:solidFill>
            <a:srgbClr val="EDAC4D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o-RO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Decembrie 2020 </a:t>
            </a:r>
          </a:p>
          <a:p>
            <a:pPr algn="ctr"/>
            <a:r>
              <a:rPr lang="pt-BR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în cadrul celei de-a 8-a reuniuni a Adunării Generale a EPOS</a:t>
            </a:r>
            <a:r>
              <a:rPr lang="ro-RO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1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ERI</a:t>
            </a:r>
            <a:r>
              <a:rPr lang="pt-BR" sz="1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15CD457F-CED5-48BC-808C-5C22A7B97200}"/>
              </a:ext>
            </a:extLst>
          </p:cNvPr>
          <p:cNvSpPr/>
          <p:nvPr/>
        </p:nvSpPr>
        <p:spPr>
          <a:xfrm>
            <a:off x="3516955" y="3077858"/>
            <a:ext cx="1120588" cy="560294"/>
          </a:xfrm>
          <a:prstGeom prst="rightArrow">
            <a:avLst/>
          </a:prstGeom>
          <a:solidFill>
            <a:srgbClr val="EDAC4D"/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BE3EA9-81F4-46D7-B5C8-94C01204E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462F2D-DBA4-4E19-ABC6-D6178263420D}"/>
              </a:ext>
            </a:extLst>
          </p:cNvPr>
          <p:cNvSpPr/>
          <p:nvPr/>
        </p:nvSpPr>
        <p:spPr>
          <a:xfrm>
            <a:off x="75414" y="5070582"/>
            <a:ext cx="8955465" cy="1015622"/>
          </a:xfrm>
          <a:prstGeom prst="rect">
            <a:avLst/>
          </a:prstGeom>
          <a:solidFill>
            <a:srgbClr val="467E51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o-RO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o-RO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Reprezentată de </a:t>
            </a:r>
            <a:r>
              <a:rPr lang="ro-RO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MINISTERUL CERCETĂRII, INOVĂRII ȘI DIGITALIZĂRII</a:t>
            </a:r>
            <a:r>
              <a:rPr lang="ro-RO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România va contribui financiar prin plata cotizației anuale și în natură (in kind) cu date, produse  și servicii provenite de la institutele și universitățile semnatare Momeorandumului. </a:t>
            </a:r>
          </a:p>
          <a:p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659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5214" y="61897"/>
            <a:ext cx="1691630" cy="5475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506" y="61897"/>
            <a:ext cx="3046058" cy="578889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14EB9888-CC55-4E0F-B6A9-A06E78388758}"/>
              </a:ext>
            </a:extLst>
          </p:cNvPr>
          <p:cNvSpPr txBox="1"/>
          <p:nvPr/>
        </p:nvSpPr>
        <p:spPr>
          <a:xfrm>
            <a:off x="466390" y="540790"/>
            <a:ext cx="7967396" cy="560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SzPts val="1800"/>
            </a:pPr>
            <a:r>
              <a:rPr lang="ro-RO" sz="2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Avantajele participării României la EPOS ERIC</a:t>
            </a:r>
          </a:p>
          <a:p>
            <a:pPr marL="171450" lvl="0" indent="-171450" algn="just">
              <a:lnSpc>
                <a:spcPct val="150000"/>
              </a:lnSpc>
              <a:buSzPts val="1800"/>
              <a:buFont typeface="Wingdings" panose="05000000000000000000" pitchFamily="2" charset="2"/>
              <a:buChar char="Ø"/>
            </a:pPr>
            <a:endParaRPr lang="ro-RO" sz="6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Inițierea de cercetări inovatoare pornind de la accesul prioritar la serviciile EPOS;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Participarea la proiecte internaționale în calitate de partener sau coordonator;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Accesul la Servicii Tematice (TCS) de Seismologie, GNSS, Seismicitate indusă, etc., incluzând aici și accesul la facilitățile experimentale;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Accesul la Servicii Integrate (ICS) pentru căutarea, descărcarea, vizualizarea și procesarea datelor standardizate și validate din punct de vedere al calității;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Creșterea semnificativă a complexității și calității cercetărilor legate de structura Pământului având ca rezultate realizarea de soluții de alarmare și protecție seismică;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Îmbunătățirea modului de prezentare a datelor, produselor și serviciilor către diverse grupuri de utilizatori și beneficiari finali;</a:t>
            </a:r>
          </a:p>
          <a:p>
            <a:pPr marL="285750" lvl="0" indent="-285750" algn="just">
              <a:spcAft>
                <a:spcPts val="1000"/>
              </a:spcAft>
              <a:buSzPts val="1800"/>
              <a:buFont typeface="Wingdings" panose="05000000000000000000" pitchFamily="2" charset="2"/>
              <a:buChar char="Ø"/>
            </a:pPr>
            <a:r>
              <a:rPr lang="ro-RO" sz="18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Crearea de conexiuni cu alte rețele și infrastructuri din domeniul Științelor Pământului (științele marine, științele spațiului și ale mediului înconjurător, etc.)</a:t>
            </a:r>
            <a:endParaRPr sz="1800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8BD816-13DB-46D8-AAE0-507E18244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67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09" y="27056"/>
            <a:ext cx="1515103" cy="490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165" y="-5356"/>
            <a:ext cx="2931670" cy="557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0ED173-E384-4EAC-AFAC-F4E996D50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C3C223-9A27-4A44-871E-8906E9F83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70034"/>
            <a:ext cx="9144000" cy="551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97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rrow: Curved Left 36">
            <a:extLst>
              <a:ext uri="{FF2B5EF4-FFF2-40B4-BE49-F238E27FC236}">
                <a16:creationId xmlns:a16="http://schemas.microsoft.com/office/drawing/2014/main" id="{93DBFDFD-1EFF-4605-97D5-70EDAB5D6384}"/>
              </a:ext>
            </a:extLst>
          </p:cNvPr>
          <p:cNvSpPr/>
          <p:nvPr/>
        </p:nvSpPr>
        <p:spPr>
          <a:xfrm rot="5400000">
            <a:off x="2785303" y="3523737"/>
            <a:ext cx="684353" cy="2659673"/>
          </a:xfrm>
          <a:prstGeom prst="curvedLeftArrow">
            <a:avLst>
              <a:gd name="adj1" fmla="val 25000"/>
              <a:gd name="adj2" fmla="val 50000"/>
              <a:gd name="adj3" fmla="val 46964"/>
            </a:avLst>
          </a:prstGeom>
          <a:solidFill>
            <a:schemeClr val="bg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Curved Right 35">
            <a:extLst>
              <a:ext uri="{FF2B5EF4-FFF2-40B4-BE49-F238E27FC236}">
                <a16:creationId xmlns:a16="http://schemas.microsoft.com/office/drawing/2014/main" id="{52CFFC2E-4729-491F-A021-C10A9E84E7C0}"/>
              </a:ext>
            </a:extLst>
          </p:cNvPr>
          <p:cNvSpPr/>
          <p:nvPr/>
        </p:nvSpPr>
        <p:spPr>
          <a:xfrm rot="5400000">
            <a:off x="2937726" y="-485491"/>
            <a:ext cx="747637" cy="3462643"/>
          </a:xfrm>
          <a:prstGeom prst="curvedRightArrow">
            <a:avLst>
              <a:gd name="adj1" fmla="val 25000"/>
              <a:gd name="adj2" fmla="val 51186"/>
              <a:gd name="adj3" fmla="val 37302"/>
            </a:avLst>
          </a:prstGeom>
          <a:solidFill>
            <a:schemeClr val="bg2">
              <a:lumMod val="40000"/>
              <a:lumOff val="6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Google Shape;270;p6">
            <a:extLst>
              <a:ext uri="{FF2B5EF4-FFF2-40B4-BE49-F238E27FC236}">
                <a16:creationId xmlns:a16="http://schemas.microsoft.com/office/drawing/2014/main" id="{CDA4B679-BF9F-4900-A810-B795D0C556E6}"/>
              </a:ext>
            </a:extLst>
          </p:cNvPr>
          <p:cNvSpPr/>
          <p:nvPr/>
        </p:nvSpPr>
        <p:spPr>
          <a:xfrm flipH="1">
            <a:off x="2216995" y="2751521"/>
            <a:ext cx="1800162" cy="33098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  <a:ln w="317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211" y="21549"/>
            <a:ext cx="1482827" cy="479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435" y="21549"/>
            <a:ext cx="2863636" cy="544221"/>
          </a:xfrm>
          <a:prstGeom prst="rect">
            <a:avLst/>
          </a:prstGeom>
        </p:spPr>
      </p:pic>
      <p:sp>
        <p:nvSpPr>
          <p:cNvPr id="7" name="Google Shape;269;p6">
            <a:extLst>
              <a:ext uri="{FF2B5EF4-FFF2-40B4-BE49-F238E27FC236}">
                <a16:creationId xmlns:a16="http://schemas.microsoft.com/office/drawing/2014/main" id="{F214445C-4321-4B74-8E5F-C19EAA1C5888}"/>
              </a:ext>
            </a:extLst>
          </p:cNvPr>
          <p:cNvSpPr/>
          <p:nvPr/>
        </p:nvSpPr>
        <p:spPr>
          <a:xfrm>
            <a:off x="64396" y="1662250"/>
            <a:ext cx="2099111" cy="2851350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DA1D0"/>
              </a:gs>
              <a:gs pos="100000">
                <a:srgbClr val="7DA1D0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17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EPOS-RO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o-RO" sz="1700" b="1" dirty="0">
                <a:solidFill>
                  <a:schemeClr val="lt1"/>
                </a:solidFill>
                <a:latin typeface="Calibri"/>
                <a:cs typeface="Calibri"/>
                <a:sym typeface="Calibri"/>
              </a:rPr>
              <a:t>INFRASTRUCTURĂ INTEGRATĂ DE  DATE ȘI PRODUSE </a:t>
            </a:r>
            <a:endParaRPr sz="17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" name="Google Shape;245;p6">
            <a:extLst>
              <a:ext uri="{FF2B5EF4-FFF2-40B4-BE49-F238E27FC236}">
                <a16:creationId xmlns:a16="http://schemas.microsoft.com/office/drawing/2014/main" id="{B3521A2E-0C88-4925-8957-9B4CD5D8E6D2}"/>
              </a:ext>
            </a:extLst>
          </p:cNvPr>
          <p:cNvGrpSpPr/>
          <p:nvPr/>
        </p:nvGrpSpPr>
        <p:grpSpPr>
          <a:xfrm>
            <a:off x="3306264" y="565770"/>
            <a:ext cx="5188415" cy="5252327"/>
            <a:chOff x="656776" y="-198184"/>
            <a:chExt cx="5942653" cy="5854510"/>
          </a:xfrm>
        </p:grpSpPr>
        <p:sp>
          <p:nvSpPr>
            <p:cNvPr id="11" name="Google Shape;246;p6">
              <a:extLst>
                <a:ext uri="{FF2B5EF4-FFF2-40B4-BE49-F238E27FC236}">
                  <a16:creationId xmlns:a16="http://schemas.microsoft.com/office/drawing/2014/main" id="{A09A9B95-2995-4F75-95E4-7160A614C5EC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13114286"/>
                <a:gd name="adj2" fmla="val 16200000"/>
                <a:gd name="adj3" fmla="val 3898"/>
              </a:avLst>
            </a:prstGeom>
            <a:solidFill>
              <a:srgbClr val="C0CB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247;p6">
              <a:extLst>
                <a:ext uri="{FF2B5EF4-FFF2-40B4-BE49-F238E27FC236}">
                  <a16:creationId xmlns:a16="http://schemas.microsoft.com/office/drawing/2014/main" id="{696159E4-705B-4918-99B9-EE419D3E8257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10028571"/>
                <a:gd name="adj2" fmla="val 13114286"/>
                <a:gd name="adj3" fmla="val 3898"/>
              </a:avLst>
            </a:prstGeom>
            <a:solidFill>
              <a:srgbClr val="ADBC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248;p6">
              <a:extLst>
                <a:ext uri="{FF2B5EF4-FFF2-40B4-BE49-F238E27FC236}">
                  <a16:creationId xmlns:a16="http://schemas.microsoft.com/office/drawing/2014/main" id="{DBF9F5D0-C4AA-43CF-9EC1-0F0A57B12882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6942857"/>
                <a:gd name="adj2" fmla="val 10028571"/>
                <a:gd name="adj3" fmla="val 3898"/>
              </a:avLst>
            </a:prstGeom>
            <a:solidFill>
              <a:srgbClr val="99A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249;p6">
              <a:extLst>
                <a:ext uri="{FF2B5EF4-FFF2-40B4-BE49-F238E27FC236}">
                  <a16:creationId xmlns:a16="http://schemas.microsoft.com/office/drawing/2014/main" id="{BC7C784D-DBAC-4783-AD70-F0DCC1A3440C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3857143"/>
                <a:gd name="adj2" fmla="val 6942857"/>
                <a:gd name="adj3" fmla="val 3898"/>
              </a:avLst>
            </a:prstGeom>
            <a:solidFill>
              <a:srgbClr val="85A0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250;p6">
              <a:extLst>
                <a:ext uri="{FF2B5EF4-FFF2-40B4-BE49-F238E27FC236}">
                  <a16:creationId xmlns:a16="http://schemas.microsoft.com/office/drawing/2014/main" id="{E313360C-C6BE-411E-B225-9BD16909BBE3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771429"/>
                <a:gd name="adj2" fmla="val 3857143"/>
                <a:gd name="adj3" fmla="val 3898"/>
              </a:avLst>
            </a:prstGeom>
            <a:solidFill>
              <a:srgbClr val="719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251;p6">
              <a:extLst>
                <a:ext uri="{FF2B5EF4-FFF2-40B4-BE49-F238E27FC236}">
                  <a16:creationId xmlns:a16="http://schemas.microsoft.com/office/drawing/2014/main" id="{EF20673B-4271-48A5-B514-B29DBCCBEF9C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19285714"/>
                <a:gd name="adj2" fmla="val 771429"/>
                <a:gd name="adj3" fmla="val 3898"/>
              </a:avLst>
            </a:prstGeom>
            <a:solidFill>
              <a:srgbClr val="5D86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252;p6">
              <a:extLst>
                <a:ext uri="{FF2B5EF4-FFF2-40B4-BE49-F238E27FC236}">
                  <a16:creationId xmlns:a16="http://schemas.microsoft.com/office/drawing/2014/main" id="{B8DB20BC-3124-496C-A91B-80AA9FC143BE}"/>
                </a:ext>
              </a:extLst>
            </p:cNvPr>
            <p:cNvSpPr/>
            <p:nvPr/>
          </p:nvSpPr>
          <p:spPr>
            <a:xfrm>
              <a:off x="1332861" y="579058"/>
              <a:ext cx="4590482" cy="4590482"/>
            </a:xfrm>
            <a:prstGeom prst="blockArc">
              <a:avLst>
                <a:gd name="adj1" fmla="val 16200000"/>
                <a:gd name="adj2" fmla="val 19285714"/>
                <a:gd name="adj3" fmla="val 3898"/>
              </a:avLst>
            </a:prstGeom>
            <a:solidFill>
              <a:srgbClr val="487A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253;p6">
              <a:extLst>
                <a:ext uri="{FF2B5EF4-FFF2-40B4-BE49-F238E27FC236}">
                  <a16:creationId xmlns:a16="http://schemas.microsoft.com/office/drawing/2014/main" id="{478CCF99-B3C5-4D07-BDDB-AD4194A6FDEA}"/>
                </a:ext>
              </a:extLst>
            </p:cNvPr>
            <p:cNvSpPr/>
            <p:nvPr/>
          </p:nvSpPr>
          <p:spPr>
            <a:xfrm>
              <a:off x="2115940" y="1419996"/>
              <a:ext cx="3024324" cy="2908606"/>
            </a:xfrm>
            <a:prstGeom prst="ellipse">
              <a:avLst/>
            </a:prstGeom>
            <a:solidFill>
              <a:srgbClr val="7DA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254;p6">
              <a:extLst>
                <a:ext uri="{FF2B5EF4-FFF2-40B4-BE49-F238E27FC236}">
                  <a16:creationId xmlns:a16="http://schemas.microsoft.com/office/drawing/2014/main" id="{F9A851B7-6CBE-4A69-BDBE-454309D305CA}"/>
                </a:ext>
              </a:extLst>
            </p:cNvPr>
            <p:cNvSpPr txBox="1"/>
            <p:nvPr/>
          </p:nvSpPr>
          <p:spPr>
            <a:xfrm>
              <a:off x="2558842" y="1845951"/>
              <a:ext cx="2138520" cy="20566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625" tIns="40625" rIns="40625" bIns="406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ro-RO" sz="3200" b="0" i="0" u="none" strike="noStrike" cap="none" dirty="0">
                  <a:solidFill>
                    <a:schemeClr val="lt1"/>
                  </a:solidFill>
                  <a:latin typeface="Calibri"/>
                  <a:ea typeface="Arial"/>
                  <a:cs typeface="Calibri"/>
                  <a:sym typeface="Calibri"/>
                </a:rPr>
                <a:t>SERVICII TEMATICE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55;p6">
              <a:extLst>
                <a:ext uri="{FF2B5EF4-FFF2-40B4-BE49-F238E27FC236}">
                  <a16:creationId xmlns:a16="http://schemas.microsoft.com/office/drawing/2014/main" id="{BF8381E5-0546-45E5-AAB0-16824B136D71}"/>
                </a:ext>
              </a:extLst>
            </p:cNvPr>
            <p:cNvSpPr/>
            <p:nvPr/>
          </p:nvSpPr>
          <p:spPr>
            <a:xfrm>
              <a:off x="2850860" y="-198184"/>
              <a:ext cx="1554485" cy="1554485"/>
            </a:xfrm>
            <a:prstGeom prst="ellipse">
              <a:avLst/>
            </a:prstGeom>
            <a:solidFill>
              <a:schemeClr val="accent1">
                <a:alpha val="8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56;p6">
              <a:extLst>
                <a:ext uri="{FF2B5EF4-FFF2-40B4-BE49-F238E27FC236}">
                  <a16:creationId xmlns:a16="http://schemas.microsoft.com/office/drawing/2014/main" id="{B90D1856-2DD9-4587-8D03-1534ED34782A}"/>
                </a:ext>
              </a:extLst>
            </p:cNvPr>
            <p:cNvSpPr txBox="1"/>
            <p:nvPr/>
          </p:nvSpPr>
          <p:spPr>
            <a:xfrm>
              <a:off x="2982928" y="57617"/>
              <a:ext cx="1290349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en-US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SEISMOLOG</a:t>
              </a: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57;p6">
              <a:extLst>
                <a:ext uri="{FF2B5EF4-FFF2-40B4-BE49-F238E27FC236}">
                  <a16:creationId xmlns:a16="http://schemas.microsoft.com/office/drawing/2014/main" id="{97233F65-852E-4036-B6F4-4855BFCE480A}"/>
                </a:ext>
              </a:extLst>
            </p:cNvPr>
            <p:cNvSpPr/>
            <p:nvPr/>
          </p:nvSpPr>
          <p:spPr>
            <a:xfrm>
              <a:off x="4633142" y="693887"/>
              <a:ext cx="1554485" cy="1554485"/>
            </a:xfrm>
            <a:prstGeom prst="ellipse">
              <a:avLst/>
            </a:prstGeom>
            <a:solidFill>
              <a:schemeClr val="accent1">
                <a:alpha val="8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58;p6">
              <a:extLst>
                <a:ext uri="{FF2B5EF4-FFF2-40B4-BE49-F238E27FC236}">
                  <a16:creationId xmlns:a16="http://schemas.microsoft.com/office/drawing/2014/main" id="{5EBAA01B-FBF9-4071-9421-5028F7C2CFD2}"/>
                </a:ext>
              </a:extLst>
            </p:cNvPr>
            <p:cNvSpPr txBox="1"/>
            <p:nvPr/>
          </p:nvSpPr>
          <p:spPr>
            <a:xfrm>
              <a:off x="4675049" y="910355"/>
              <a:ext cx="1413510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OBSERVATOARE ÎN APROPIEREA FALIILOR (NFO)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59;p6">
              <a:extLst>
                <a:ext uri="{FF2B5EF4-FFF2-40B4-BE49-F238E27FC236}">
                  <a16:creationId xmlns:a16="http://schemas.microsoft.com/office/drawing/2014/main" id="{DC18D2ED-5287-4F2B-9ED6-8914F592A7E3}"/>
                </a:ext>
              </a:extLst>
            </p:cNvPr>
            <p:cNvSpPr/>
            <p:nvPr/>
          </p:nvSpPr>
          <p:spPr>
            <a:xfrm>
              <a:off x="5044944" y="2597842"/>
              <a:ext cx="1554485" cy="1554485"/>
            </a:xfrm>
            <a:prstGeom prst="ellipse">
              <a:avLst/>
            </a:prstGeom>
            <a:solidFill>
              <a:schemeClr val="accent1">
                <a:alpha val="764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60;p6">
              <a:extLst>
                <a:ext uri="{FF2B5EF4-FFF2-40B4-BE49-F238E27FC236}">
                  <a16:creationId xmlns:a16="http://schemas.microsoft.com/office/drawing/2014/main" id="{DBDB6A4D-859A-409B-8B8D-76C1A6A0C585}"/>
                </a:ext>
              </a:extLst>
            </p:cNvPr>
            <p:cNvSpPr txBox="1"/>
            <p:nvPr/>
          </p:nvSpPr>
          <p:spPr>
            <a:xfrm>
              <a:off x="5281048" y="2742316"/>
              <a:ext cx="1099187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PRODUSE 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&amp; DATE GNSS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1;p6">
              <a:extLst>
                <a:ext uri="{FF2B5EF4-FFF2-40B4-BE49-F238E27FC236}">
                  <a16:creationId xmlns:a16="http://schemas.microsoft.com/office/drawing/2014/main" id="{0D14190A-38CB-4297-BA5B-98A2BE31159A}"/>
                </a:ext>
              </a:extLst>
            </p:cNvPr>
            <p:cNvSpPr/>
            <p:nvPr/>
          </p:nvSpPr>
          <p:spPr>
            <a:xfrm>
              <a:off x="3879596" y="4101841"/>
              <a:ext cx="1584476" cy="1554485"/>
            </a:xfrm>
            <a:prstGeom prst="ellipse">
              <a:avLst/>
            </a:prstGeom>
            <a:solidFill>
              <a:schemeClr val="accent1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62;p6">
              <a:extLst>
                <a:ext uri="{FF2B5EF4-FFF2-40B4-BE49-F238E27FC236}">
                  <a16:creationId xmlns:a16="http://schemas.microsoft.com/office/drawing/2014/main" id="{70AE8BFC-3BD2-4ECC-B264-C9336ABE06A8}"/>
                </a:ext>
              </a:extLst>
            </p:cNvPr>
            <p:cNvSpPr txBox="1"/>
            <p:nvPr/>
          </p:nvSpPr>
          <p:spPr>
            <a:xfrm>
              <a:off x="3946764" y="4317671"/>
              <a:ext cx="1405814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OBSERVAȚII GEOMAGNETICE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63;p6">
              <a:extLst>
                <a:ext uri="{FF2B5EF4-FFF2-40B4-BE49-F238E27FC236}">
                  <a16:creationId xmlns:a16="http://schemas.microsoft.com/office/drawing/2014/main" id="{9BDCEF3C-261B-4609-B32F-9EDEDDF77E7B}"/>
                </a:ext>
              </a:extLst>
            </p:cNvPr>
            <p:cNvSpPr/>
            <p:nvPr/>
          </p:nvSpPr>
          <p:spPr>
            <a:xfrm>
              <a:off x="1874401" y="4124695"/>
              <a:ext cx="1584476" cy="1508776"/>
            </a:xfrm>
            <a:prstGeom prst="ellipse">
              <a:avLst/>
            </a:prstGeom>
            <a:solidFill>
              <a:schemeClr val="accent1">
                <a:alpha val="62745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64;p6">
              <a:extLst>
                <a:ext uri="{FF2B5EF4-FFF2-40B4-BE49-F238E27FC236}">
                  <a16:creationId xmlns:a16="http://schemas.microsoft.com/office/drawing/2014/main" id="{D2FE0AED-2496-496A-B39C-688F88DF49A7}"/>
                </a:ext>
              </a:extLst>
            </p:cNvPr>
            <p:cNvSpPr txBox="1"/>
            <p:nvPr/>
          </p:nvSpPr>
          <p:spPr>
            <a:xfrm>
              <a:off x="1942866" y="4332578"/>
              <a:ext cx="1499536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dirty="0">
                  <a:solidFill>
                    <a:schemeClr val="lt1"/>
                  </a:solidFill>
                  <a:latin typeface="Calibri"/>
                  <a:cs typeface="Calibri"/>
                  <a:sym typeface="Calibri"/>
                </a:rPr>
                <a:t>HAZARDE ANTROPOGENICE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265;p6">
              <a:extLst>
                <a:ext uri="{FF2B5EF4-FFF2-40B4-BE49-F238E27FC236}">
                  <a16:creationId xmlns:a16="http://schemas.microsoft.com/office/drawing/2014/main" id="{83FB8A93-54DC-4729-BB0F-3310010BC647}"/>
                </a:ext>
              </a:extLst>
            </p:cNvPr>
            <p:cNvSpPr/>
            <p:nvPr/>
          </p:nvSpPr>
          <p:spPr>
            <a:xfrm>
              <a:off x="656776" y="2597842"/>
              <a:ext cx="1554485" cy="1554485"/>
            </a:xfrm>
            <a:prstGeom prst="ellipse">
              <a:avLst/>
            </a:prstGeom>
            <a:solidFill>
              <a:schemeClr val="accent1">
                <a:alpha val="564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266;p6">
              <a:extLst>
                <a:ext uri="{FF2B5EF4-FFF2-40B4-BE49-F238E27FC236}">
                  <a16:creationId xmlns:a16="http://schemas.microsoft.com/office/drawing/2014/main" id="{7DADB63F-7F68-4FF3-AB98-2C959DFFDE8E}"/>
                </a:ext>
              </a:extLst>
            </p:cNvPr>
            <p:cNvSpPr txBox="1"/>
            <p:nvPr/>
          </p:nvSpPr>
          <p:spPr>
            <a:xfrm>
              <a:off x="912142" y="2849232"/>
              <a:ext cx="1099187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INFORMAȚII &amp;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MODELARE GEOLOGICĂ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267;p6">
              <a:extLst>
                <a:ext uri="{FF2B5EF4-FFF2-40B4-BE49-F238E27FC236}">
                  <a16:creationId xmlns:a16="http://schemas.microsoft.com/office/drawing/2014/main" id="{56354C65-071B-4ACF-91A4-D09B06136491}"/>
                </a:ext>
              </a:extLst>
            </p:cNvPr>
            <p:cNvSpPr/>
            <p:nvPr/>
          </p:nvSpPr>
          <p:spPr>
            <a:xfrm>
              <a:off x="999368" y="693887"/>
              <a:ext cx="1646460" cy="1554485"/>
            </a:xfrm>
            <a:prstGeom prst="ellipse">
              <a:avLst/>
            </a:prstGeom>
            <a:solidFill>
              <a:schemeClr val="accent1">
                <a:alpha val="4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268;p6">
              <a:extLst>
                <a:ext uri="{FF2B5EF4-FFF2-40B4-BE49-F238E27FC236}">
                  <a16:creationId xmlns:a16="http://schemas.microsoft.com/office/drawing/2014/main" id="{05EEA4B6-9175-447D-956E-D69148B70AAE}"/>
                </a:ext>
              </a:extLst>
            </p:cNvPr>
            <p:cNvSpPr txBox="1"/>
            <p:nvPr/>
          </p:nvSpPr>
          <p:spPr>
            <a:xfrm>
              <a:off x="1026145" y="819590"/>
              <a:ext cx="1642443" cy="10991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00" tIns="16500" rIns="16500" bIns="165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Font typeface="Calibri"/>
                <a:buNone/>
              </a:pPr>
              <a:r>
                <a:rPr lang="ro-RO" sz="13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LABORATOARE MULTIFINCȚIONALE</a:t>
              </a:r>
              <a:endParaRPr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D6E1464-09B6-4ADF-84C5-29DC26E94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46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423" y="19228"/>
            <a:ext cx="1560781" cy="505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858" y="15271"/>
            <a:ext cx="2922705" cy="555446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558F80AD-1D79-40AD-994F-C651A8142877}"/>
              </a:ext>
            </a:extLst>
          </p:cNvPr>
          <p:cNvSpPr txBox="1"/>
          <p:nvPr/>
        </p:nvSpPr>
        <p:spPr>
          <a:xfrm>
            <a:off x="1765112" y="524408"/>
            <a:ext cx="829545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ro-RO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Contribuția partenerilor la EPOS ERIC</a:t>
            </a:r>
            <a:endParaRPr sz="24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C70C11-2F0D-447E-9069-553EAAD84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41" y="1095064"/>
            <a:ext cx="7726388" cy="1853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351C36-0B37-43E1-B292-C2F9DFCB4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32" y="4503138"/>
            <a:ext cx="7649995" cy="1484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121F1C-9CC0-49A8-AB19-334CE1A0A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A2BB4-4394-4E59-AB25-92E31EE95E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731" y="2989329"/>
            <a:ext cx="7649995" cy="147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3" y="50398"/>
            <a:ext cx="1547262" cy="5008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106" y="30558"/>
            <a:ext cx="2985458" cy="567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B311A-7CB7-4FA1-ACD9-4641FE90C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637" y="606719"/>
            <a:ext cx="7267591" cy="1334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73476D-60BA-4640-87C3-3121516F0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90" y="1966202"/>
            <a:ext cx="7231239" cy="13264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6A99A2-5C85-463E-8D4A-E1DE06615E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37" y="3250151"/>
            <a:ext cx="7267591" cy="17091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33EAA1-678D-4405-97F0-19126E7C7B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37"/>
          <a:stretch/>
        </p:blipFill>
        <p:spPr>
          <a:xfrm>
            <a:off x="685637" y="4916730"/>
            <a:ext cx="7267591" cy="13642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D3C12-CD5F-49D7-9B97-F13FD2BCE5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26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48;p12">
            <a:extLst>
              <a:ext uri="{FF2B5EF4-FFF2-40B4-BE49-F238E27FC236}">
                <a16:creationId xmlns:a16="http://schemas.microsoft.com/office/drawing/2014/main" id="{ACC3EC39-0D23-436F-80EB-8E589A26D331}"/>
              </a:ext>
            </a:extLst>
          </p:cNvPr>
          <p:cNvSpPr txBox="1"/>
          <p:nvPr/>
        </p:nvSpPr>
        <p:spPr>
          <a:xfrm>
            <a:off x="985634" y="1201001"/>
            <a:ext cx="8096358" cy="711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492425" tIns="50800" rIns="50800" bIns="508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ro-RO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EPOS-RO este o infrastructură de tip ”open-access” în care cercetătorii din domeniul Științelor Pământului vor beneficia de serviciile oferite de aceasta pentru o mai bună înțelegere a proceselor dinamice ale Pământului</a:t>
            </a:r>
          </a:p>
        </p:txBody>
      </p:sp>
      <p:sp>
        <p:nvSpPr>
          <p:cNvPr id="18" name="Google Shape;248;p12">
            <a:extLst>
              <a:ext uri="{FF2B5EF4-FFF2-40B4-BE49-F238E27FC236}">
                <a16:creationId xmlns:a16="http://schemas.microsoft.com/office/drawing/2014/main" id="{AB3D477A-1432-40AD-B800-0230E546497B}"/>
              </a:ext>
            </a:extLst>
          </p:cNvPr>
          <p:cNvSpPr txBox="1"/>
          <p:nvPr/>
        </p:nvSpPr>
        <p:spPr>
          <a:xfrm>
            <a:off x="693699" y="5000958"/>
            <a:ext cx="8450301" cy="568673"/>
          </a:xfrm>
          <a:prstGeom prst="rect">
            <a:avLst/>
          </a:prstGeom>
          <a:solidFill>
            <a:srgbClr val="D2DCAE"/>
          </a:solidFill>
          <a:ln>
            <a:noFill/>
          </a:ln>
        </p:spPr>
        <p:txBody>
          <a:bodyPr spcFirstLastPara="1" wrap="square" lIns="492425" tIns="50800" rIns="50800" bIns="508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it-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Diferiți utilizatori și părți interesate (inclusiv societatea) beneficiază de EPOS</a:t>
            </a:r>
            <a:r>
              <a:rPr lang="ro-RO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-RO</a:t>
            </a:r>
            <a:r>
              <a:rPr lang="it-IT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19" name="Google Shape;248;p12">
            <a:extLst>
              <a:ext uri="{FF2B5EF4-FFF2-40B4-BE49-F238E27FC236}">
                <a16:creationId xmlns:a16="http://schemas.microsoft.com/office/drawing/2014/main" id="{E18039FC-6D4C-480A-B6C7-3A727285464A}"/>
              </a:ext>
            </a:extLst>
          </p:cNvPr>
          <p:cNvSpPr txBox="1"/>
          <p:nvPr/>
        </p:nvSpPr>
        <p:spPr>
          <a:xfrm>
            <a:off x="1047643" y="4085624"/>
            <a:ext cx="8096358" cy="568673"/>
          </a:xfrm>
          <a:prstGeom prst="rect">
            <a:avLst/>
          </a:prstGeom>
          <a:solidFill>
            <a:srgbClr val="D2DCAE"/>
          </a:solidFill>
          <a:ln>
            <a:noFill/>
          </a:ln>
        </p:spPr>
        <p:txBody>
          <a:bodyPr spcFirstLastPara="1" wrap="square" lIns="492425" tIns="50800" rIns="50800" bIns="508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ro-RO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Platforma EPOS-RO permite accesul la date, produse și servicii pentru diferiți utilizatori și părți interesate, prin interoperabilitate</a:t>
            </a:r>
          </a:p>
        </p:txBody>
      </p:sp>
      <p:sp>
        <p:nvSpPr>
          <p:cNvPr id="12" name="Google Shape;248;p12">
            <a:extLst>
              <a:ext uri="{FF2B5EF4-FFF2-40B4-BE49-F238E27FC236}">
                <a16:creationId xmlns:a16="http://schemas.microsoft.com/office/drawing/2014/main" id="{8C94FCAA-3812-407B-8D2E-D0312DA1E29B}"/>
              </a:ext>
            </a:extLst>
          </p:cNvPr>
          <p:cNvSpPr txBox="1"/>
          <p:nvPr/>
        </p:nvSpPr>
        <p:spPr>
          <a:xfrm>
            <a:off x="1219622" y="3177245"/>
            <a:ext cx="7941371" cy="553402"/>
          </a:xfrm>
          <a:prstGeom prst="rect">
            <a:avLst/>
          </a:prstGeom>
          <a:solidFill>
            <a:srgbClr val="D2DCAE"/>
          </a:solidFill>
          <a:ln>
            <a:noFill/>
          </a:ln>
        </p:spPr>
        <p:txBody>
          <a:bodyPr spcFirstLastPara="1" wrap="square" lIns="492425" tIns="50800" rIns="50800" bIns="508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ro-RO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Fiecare comunitate își integrează datele și serviciile: seismologie, geodezie, laboratoare experimentale, geologie....       TCS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873B21-1301-4ED9-9CDE-38340D709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5979" y="34956"/>
            <a:ext cx="1559244" cy="5046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C9F70-C6CB-43AE-AE58-855B4CA37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0047" y="1"/>
            <a:ext cx="2804982" cy="533074"/>
          </a:xfrm>
          <a:prstGeom prst="rect">
            <a:avLst/>
          </a:prstGeom>
        </p:spPr>
      </p:pic>
      <p:sp>
        <p:nvSpPr>
          <p:cNvPr id="7" name="Google Shape;195;p3">
            <a:extLst>
              <a:ext uri="{FF2B5EF4-FFF2-40B4-BE49-F238E27FC236}">
                <a16:creationId xmlns:a16="http://schemas.microsoft.com/office/drawing/2014/main" id="{14EB9888-CC55-4E0F-B6A9-A06E78388758}"/>
              </a:ext>
            </a:extLst>
          </p:cNvPr>
          <p:cNvSpPr txBox="1"/>
          <p:nvPr/>
        </p:nvSpPr>
        <p:spPr>
          <a:xfrm>
            <a:off x="1100918" y="546468"/>
            <a:ext cx="4895599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SzPts val="1800"/>
            </a:pPr>
            <a:r>
              <a:rPr lang="ro-RO" sz="26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Cum funcționează </a:t>
            </a:r>
            <a:r>
              <a:rPr lang="en-US" sz="2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EPOS</a:t>
            </a:r>
            <a:r>
              <a:rPr lang="ro-RO" sz="2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RO?</a:t>
            </a:r>
            <a:r>
              <a:rPr lang="en-US" sz="26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sz="26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AA0DE3-0CAF-4BC8-A6F6-FC5EAA55A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7" y="827659"/>
            <a:ext cx="1209846" cy="5202681"/>
          </a:xfrm>
          <a:prstGeom prst="rect">
            <a:avLst/>
          </a:prstGeom>
        </p:spPr>
      </p:pic>
      <p:sp>
        <p:nvSpPr>
          <p:cNvPr id="10" name="Google Shape;248;p12">
            <a:extLst>
              <a:ext uri="{FF2B5EF4-FFF2-40B4-BE49-F238E27FC236}">
                <a16:creationId xmlns:a16="http://schemas.microsoft.com/office/drawing/2014/main" id="{E870D8F6-28F8-4A9E-BF7E-70077BA81613}"/>
              </a:ext>
            </a:extLst>
          </p:cNvPr>
          <p:cNvSpPr txBox="1"/>
          <p:nvPr/>
        </p:nvSpPr>
        <p:spPr>
          <a:xfrm>
            <a:off x="1100918" y="2295002"/>
            <a:ext cx="8043082" cy="517953"/>
          </a:xfrm>
          <a:prstGeom prst="rect">
            <a:avLst/>
          </a:prstGeom>
          <a:solidFill>
            <a:srgbClr val="D2DCAE"/>
          </a:solidFill>
          <a:ln>
            <a:noFill/>
          </a:ln>
        </p:spPr>
        <p:txBody>
          <a:bodyPr spcFirstLastPara="1" wrap="square" lIns="492425" tIns="50800" rIns="50800" bIns="50800" anchor="ctr" anchorCtr="0">
            <a:noAutofit/>
          </a:bodyPr>
          <a:lstStyle/>
          <a:p>
            <a:pPr lvl="0">
              <a:lnSpc>
                <a:spcPct val="90000"/>
              </a:lnSpc>
              <a:buClr>
                <a:schemeClr val="dk1"/>
              </a:buClr>
              <a:buSzPts val="2000"/>
            </a:pPr>
            <a:r>
              <a:rPr lang="ro-RO" sz="17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Infrastucturile naționale de cercetare generează date, produse și servicii</a:t>
            </a:r>
            <a:endParaRPr sz="17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9;p12">
            <a:extLst>
              <a:ext uri="{FF2B5EF4-FFF2-40B4-BE49-F238E27FC236}">
                <a16:creationId xmlns:a16="http://schemas.microsoft.com/office/drawing/2014/main" id="{9EBC169B-44FC-47C1-8A3E-A3BF98BD33B1}"/>
              </a:ext>
            </a:extLst>
          </p:cNvPr>
          <p:cNvSpPr/>
          <p:nvPr/>
        </p:nvSpPr>
        <p:spPr>
          <a:xfrm>
            <a:off x="897119" y="2271631"/>
            <a:ext cx="611019" cy="58652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517D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249;p12">
            <a:extLst>
              <a:ext uri="{FF2B5EF4-FFF2-40B4-BE49-F238E27FC236}">
                <a16:creationId xmlns:a16="http://schemas.microsoft.com/office/drawing/2014/main" id="{D2912D48-8251-4EDB-8C99-2AAAA416314B}"/>
              </a:ext>
            </a:extLst>
          </p:cNvPr>
          <p:cNvSpPr/>
          <p:nvPr/>
        </p:nvSpPr>
        <p:spPr>
          <a:xfrm>
            <a:off x="972380" y="3151045"/>
            <a:ext cx="611019" cy="581254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517D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249;p12">
            <a:extLst>
              <a:ext uri="{FF2B5EF4-FFF2-40B4-BE49-F238E27FC236}">
                <a16:creationId xmlns:a16="http://schemas.microsoft.com/office/drawing/2014/main" id="{7305664C-C768-47CF-AFB1-E2160BB78590}"/>
              </a:ext>
            </a:extLst>
          </p:cNvPr>
          <p:cNvSpPr/>
          <p:nvPr/>
        </p:nvSpPr>
        <p:spPr>
          <a:xfrm>
            <a:off x="388190" y="5005403"/>
            <a:ext cx="611019" cy="577327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517D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249;p12">
            <a:extLst>
              <a:ext uri="{FF2B5EF4-FFF2-40B4-BE49-F238E27FC236}">
                <a16:creationId xmlns:a16="http://schemas.microsoft.com/office/drawing/2014/main" id="{C6C1375C-00AE-407D-9012-DE5A07404479}"/>
              </a:ext>
            </a:extLst>
          </p:cNvPr>
          <p:cNvSpPr/>
          <p:nvPr/>
        </p:nvSpPr>
        <p:spPr>
          <a:xfrm>
            <a:off x="766746" y="4065114"/>
            <a:ext cx="611019" cy="613223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517D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9DFCD83-6893-470C-8084-E5414CF23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188" y="-5356"/>
            <a:ext cx="1682909" cy="461305"/>
          </a:xfrm>
          <a:prstGeom prst="rect">
            <a:avLst/>
          </a:prstGeom>
        </p:spPr>
      </p:pic>
      <p:sp>
        <p:nvSpPr>
          <p:cNvPr id="22" name="Google Shape;249;p12">
            <a:extLst>
              <a:ext uri="{FF2B5EF4-FFF2-40B4-BE49-F238E27FC236}">
                <a16:creationId xmlns:a16="http://schemas.microsoft.com/office/drawing/2014/main" id="{D319E78D-D90A-4BDA-B025-F47000B9E569}"/>
              </a:ext>
            </a:extLst>
          </p:cNvPr>
          <p:cNvSpPr/>
          <p:nvPr/>
        </p:nvSpPr>
        <p:spPr>
          <a:xfrm>
            <a:off x="433594" y="1215740"/>
            <a:ext cx="769034" cy="720121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>
            <a:solidFill>
              <a:srgbClr val="517D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FC89FF3-9E29-4220-B401-FD44DC15B58C}"/>
              </a:ext>
            </a:extLst>
          </p:cNvPr>
          <p:cNvSpPr/>
          <p:nvPr/>
        </p:nvSpPr>
        <p:spPr>
          <a:xfrm>
            <a:off x="5261479" y="3534072"/>
            <a:ext cx="221434" cy="64100"/>
          </a:xfrm>
          <a:prstGeom prst="rightArrow">
            <a:avLst/>
          </a:prstGeom>
          <a:solidFill>
            <a:srgbClr val="2A4C30"/>
          </a:solidFill>
          <a:ln>
            <a:solidFill>
              <a:srgbClr val="2A4C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97495"/>
      </p:ext>
    </p:extLst>
  </p:cSld>
  <p:clrMapOvr>
    <a:masterClrMapping/>
  </p:clrMapOvr>
</p:sld>
</file>

<file path=ppt/theme/theme1.xml><?xml version="1.0" encoding="utf-8"?>
<a:theme xmlns:a="http://schemas.openxmlformats.org/drawingml/2006/main" name="EPOS-EGU 2015 prima-1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POS SLID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1380</TotalTime>
  <Words>944</Words>
  <Application>Microsoft Office PowerPoint</Application>
  <PresentationFormat>On-screen Show (4:3)</PresentationFormat>
  <Paragraphs>121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Georgia Pro Cond</vt:lpstr>
      <vt:lpstr>Georgia Pro Cond Black</vt:lpstr>
      <vt:lpstr>Georgia Pro Black</vt:lpstr>
      <vt:lpstr>Arial</vt:lpstr>
      <vt:lpstr>Wingdings</vt:lpstr>
      <vt:lpstr>EPOS-EGU 2015 prima-1</vt:lpstr>
      <vt:lpstr>1_EPOS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Barbara Angioni</dc:creator>
  <cp:lastModifiedBy>Mihaela Alina DRAGAN</cp:lastModifiedBy>
  <cp:revision>17</cp:revision>
  <dcterms:created xsi:type="dcterms:W3CDTF">2015-03-16T17:00:04Z</dcterms:created>
  <dcterms:modified xsi:type="dcterms:W3CDTF">2021-12-09T08:35:37Z</dcterms:modified>
</cp:coreProperties>
</file>